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sldIdLst>
    <p:sldId id="256" r:id="rId2"/>
    <p:sldId id="286" r:id="rId3"/>
    <p:sldId id="281" r:id="rId4"/>
    <p:sldId id="272" r:id="rId5"/>
    <p:sldId id="274" r:id="rId6"/>
    <p:sldId id="273" r:id="rId7"/>
    <p:sldId id="257" r:id="rId8"/>
    <p:sldId id="259" r:id="rId9"/>
    <p:sldId id="260" r:id="rId10"/>
    <p:sldId id="287" r:id="rId11"/>
    <p:sldId id="278" r:id="rId12"/>
    <p:sldId id="275" r:id="rId13"/>
    <p:sldId id="271" r:id="rId14"/>
    <p:sldId id="265" r:id="rId15"/>
    <p:sldId id="288" r:id="rId16"/>
    <p:sldId id="291" r:id="rId17"/>
    <p:sldId id="294" r:id="rId18"/>
    <p:sldId id="297" r:id="rId19"/>
    <p:sldId id="276" r:id="rId20"/>
    <p:sldId id="280" r:id="rId21"/>
    <p:sldId id="300"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7" autoAdjust="0"/>
    <p:restoredTop sz="94660"/>
  </p:normalViewPr>
  <p:slideViewPr>
    <p:cSldViewPr snapToGrid="0">
      <p:cViewPr varScale="1">
        <p:scale>
          <a:sx n="71" d="100"/>
          <a:sy n="71" d="100"/>
        </p:scale>
        <p:origin x="74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94E1413-D573-4121-8FC9-B44BB7A56D82}" type="datetimeFigureOut">
              <a:rPr lang="en-GB" smtClean="0"/>
              <a:t>19/02/2024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B7E890B-F569-42E6-8B9E-10E2EE0ADABF}" type="slidenum">
              <a:rPr lang="en-GB" smtClean="0"/>
              <a:t>‹#›</a:t>
            </a:fld>
            <a:endParaRPr lang="en-GB"/>
          </a:p>
        </p:txBody>
      </p:sp>
    </p:spTree>
    <p:extLst>
      <p:ext uri="{BB962C8B-B14F-4D97-AF65-F5344CB8AC3E}">
        <p14:creationId xmlns:p14="http://schemas.microsoft.com/office/powerpoint/2010/main" val="2813432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723015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009711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646404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983984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8EE9D29-344D-4BE2-B1A1-5C02184A6086}"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525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8EE9D29-344D-4BE2-B1A1-5C02184A6086}" type="datetimeFigureOut">
              <a:rPr lang="en-GB" smtClean="0"/>
              <a:t>19/02/2024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078527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E9D29-344D-4BE2-B1A1-5C02184A6086}" type="datetimeFigureOut">
              <a:rPr lang="en-GB" smtClean="0"/>
              <a:t>19/02/2024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879107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165392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644547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4274442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30597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180920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066416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974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223149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72676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8EE9D29-344D-4BE2-B1A1-5C02184A6086}" type="datetimeFigureOut">
              <a:rPr lang="en-GB" smtClean="0"/>
              <a:t>19/02/2024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E521B8A-B2FD-4C92-A6AA-DA32DCFB7869}" type="slidenum">
              <a:rPr lang="en-GB" smtClean="0"/>
              <a:t>‹#›</a:t>
            </a:fld>
            <a:endParaRPr lang="en-GB"/>
          </a:p>
        </p:txBody>
      </p:sp>
    </p:spTree>
    <p:extLst>
      <p:ext uri="{BB962C8B-B14F-4D97-AF65-F5344CB8AC3E}">
        <p14:creationId xmlns:p14="http://schemas.microsoft.com/office/powerpoint/2010/main" val="284465523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hwjs.hants.sch.uk/maths/"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hyperlink" Target="http://www.kidsmathgamesonline.com/money.html" TargetMode="External"/><Relationship Id="rId3" Type="http://schemas.openxmlformats.org/officeDocument/2006/relationships/hyperlink" Target="http://www.maths-games.org/" TargetMode="External"/><Relationship Id="rId7" Type="http://schemas.openxmlformats.org/officeDocument/2006/relationships/hyperlink" Target="http://mathszone.co.uk/using-applying/using-money/" TargetMode="External"/><Relationship Id="rId2" Type="http://schemas.openxmlformats.org/officeDocument/2006/relationships/hyperlink" Target="http://www.mathsisfun.com/" TargetMode="External"/><Relationship Id="rId1" Type="http://schemas.openxmlformats.org/officeDocument/2006/relationships/slideLayout" Target="../slideLayouts/slideLayout3.xml"/><Relationship Id="rId6" Type="http://schemas.openxmlformats.org/officeDocument/2006/relationships/hyperlink" Target="https://www.topmarks.co.uk/maths-games" TargetMode="External"/><Relationship Id="rId5" Type="http://schemas.openxmlformats.org/officeDocument/2006/relationships/hyperlink" Target="https://www.bbc.co.uk/bitesize/primary#england" TargetMode="External"/><Relationship Id="rId4" Type="http://schemas.openxmlformats.org/officeDocument/2006/relationships/hyperlink" Target="https://www.primaryhomeworkhelp.co.uk/maths/index.html" TargetMode="External"/><Relationship Id="rId9" Type="http://schemas.openxmlformats.org/officeDocument/2006/relationships/hyperlink" Target="http://www.topmarks.co.uk/maths-games/7-11-years/money"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9F42-C717-48A6-AD97-AED285890D57}"/>
              </a:ext>
            </a:extLst>
          </p:cNvPr>
          <p:cNvSpPr>
            <a:spLocks noGrp="1"/>
          </p:cNvSpPr>
          <p:nvPr>
            <p:ph type="ctrTitle"/>
          </p:nvPr>
        </p:nvSpPr>
        <p:spPr>
          <a:xfrm>
            <a:off x="675860" y="1873353"/>
            <a:ext cx="9234622" cy="1098067"/>
          </a:xfrm>
        </p:spPr>
        <p:txBody>
          <a:bodyPr>
            <a:noAutofit/>
          </a:bodyPr>
          <a:lstStyle/>
          <a:p>
            <a:pPr algn="ctr"/>
            <a:r>
              <a:rPr lang="en-GB" sz="6000" dirty="0">
                <a:latin typeface="Calibri" panose="020F0502020204030204" pitchFamily="34" charset="0"/>
                <a:cs typeface="Calibri" panose="020F0502020204030204" pitchFamily="34" charset="0"/>
              </a:rPr>
              <a:t>Welcome to our Year 4 Maths Café</a:t>
            </a:r>
          </a:p>
        </p:txBody>
      </p:sp>
      <p:sp>
        <p:nvSpPr>
          <p:cNvPr id="3" name="Subtitle 2">
            <a:extLst>
              <a:ext uri="{FF2B5EF4-FFF2-40B4-BE49-F238E27FC236}">
                <a16:creationId xmlns:a16="http://schemas.microsoft.com/office/drawing/2014/main" id="{155105BE-A76E-4B01-959B-0116AC4BC151}"/>
              </a:ext>
            </a:extLst>
          </p:cNvPr>
          <p:cNvSpPr>
            <a:spLocks noGrp="1"/>
          </p:cNvSpPr>
          <p:nvPr>
            <p:ph type="subTitle" idx="1"/>
          </p:nvPr>
        </p:nvSpPr>
        <p:spPr>
          <a:xfrm>
            <a:off x="3624470" y="3170962"/>
            <a:ext cx="2743200" cy="1655762"/>
          </a:xfrm>
        </p:spPr>
        <p:txBody>
          <a:bodyPr>
            <a:normAutofit/>
          </a:bodyPr>
          <a:lstStyle/>
          <a:p>
            <a:r>
              <a:rPr lang="en-GB" sz="8000" dirty="0"/>
              <a:t>2024</a:t>
            </a:r>
          </a:p>
        </p:txBody>
      </p:sp>
    </p:spTree>
    <p:extLst>
      <p:ext uri="{BB962C8B-B14F-4D97-AF65-F5344CB8AC3E}">
        <p14:creationId xmlns:p14="http://schemas.microsoft.com/office/powerpoint/2010/main" val="159771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693605" y="190064"/>
            <a:ext cx="8594429" cy="1320800"/>
          </a:xfrm>
        </p:spPr>
        <p:txBody>
          <a:bodyPr/>
          <a:lstStyle/>
          <a:p>
            <a:r>
              <a:rPr lang="en-US" sz="6000" dirty="0">
                <a:latin typeface="Calibri" panose="020F0502020204030204" pitchFamily="34" charset="0"/>
                <a:cs typeface="Calibri" panose="020F0502020204030204" pitchFamily="34" charset="0"/>
              </a:rPr>
              <a:t>Welcome</a:t>
            </a:r>
            <a:r>
              <a:rPr lang="en-US" dirty="0">
                <a:latin typeface="Calibri" panose="020F0502020204030204" pitchFamily="34" charset="0"/>
                <a:cs typeface="Calibri" panose="020F0502020204030204" pitchFamily="34" charset="0"/>
              </a:rPr>
              <a:t> </a:t>
            </a:r>
          </a:p>
        </p:txBody>
      </p:sp>
      <p:sp>
        <p:nvSpPr>
          <p:cNvPr id="14" name="Content Placeholder 13"/>
          <p:cNvSpPr>
            <a:spLocks noGrp="1"/>
          </p:cNvSpPr>
          <p:nvPr>
            <p:ph idx="1"/>
          </p:nvPr>
        </p:nvSpPr>
        <p:spPr>
          <a:xfrm>
            <a:off x="799623" y="1692745"/>
            <a:ext cx="8594429" cy="3880773"/>
          </a:xfrm>
        </p:spPr>
        <p:txBody>
          <a:bodyPr>
            <a:normAutofit fontScale="92500" lnSpcReduction="10000"/>
          </a:bodyPr>
          <a:lstStyle/>
          <a:p>
            <a:pPr marL="0" indent="0">
              <a:buNone/>
            </a:pPr>
            <a:r>
              <a:rPr lang="en-US" sz="3600" dirty="0">
                <a:latin typeface="Calibri" panose="020F0502020204030204" pitchFamily="34" charset="0"/>
                <a:cs typeface="Calibri" panose="020F0502020204030204" pitchFamily="34" charset="0"/>
              </a:rPr>
              <a:t>Our aims:</a:t>
            </a:r>
          </a:p>
          <a:p>
            <a:r>
              <a:rPr lang="en-US" sz="3600" dirty="0">
                <a:latin typeface="Calibri" panose="020F0502020204030204" pitchFamily="34" charset="0"/>
                <a:cs typeface="Calibri" panose="020F0502020204030204" pitchFamily="34" charset="0"/>
              </a:rPr>
              <a:t>To explain what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looks like in our school </a:t>
            </a:r>
          </a:p>
          <a:p>
            <a:r>
              <a:rPr lang="en-US" sz="3600" dirty="0">
                <a:latin typeface="Calibri" panose="020F0502020204030204" pitchFamily="34" charset="0"/>
                <a:cs typeface="Calibri" panose="020F0502020204030204" pitchFamily="34" charset="0"/>
              </a:rPr>
              <a:t>To give you an understanding of what happens in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lessons</a:t>
            </a:r>
          </a:p>
          <a:p>
            <a:r>
              <a:rPr lang="en-US" sz="3600" dirty="0">
                <a:latin typeface="Calibri" panose="020F0502020204030204" pitchFamily="34" charset="0"/>
                <a:cs typeface="Calibri" panose="020F0502020204030204" pitchFamily="34" charset="0"/>
              </a:rPr>
              <a:t>To explain what calculation methods are taught</a:t>
            </a:r>
          </a:p>
          <a:p>
            <a:r>
              <a:rPr lang="en-US" sz="3600" dirty="0">
                <a:latin typeface="Calibri" panose="020F0502020204030204" pitchFamily="34" charset="0"/>
                <a:cs typeface="Calibri" panose="020F0502020204030204" pitchFamily="34" charset="0"/>
              </a:rPr>
              <a:t>To provide you with further information about how to support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at home.</a:t>
            </a:r>
          </a:p>
        </p:txBody>
      </p:sp>
      <p:pic>
        <p:nvPicPr>
          <p:cNvPr id="4" name="Picture 3"/>
          <p:cNvPicPr>
            <a:picLocks noChangeAspect="1"/>
          </p:cNvPicPr>
          <p:nvPr/>
        </p:nvPicPr>
        <p:blipFill>
          <a:blip r:embed="rId2"/>
          <a:stretch>
            <a:fillRect/>
          </a:stretch>
        </p:blipFill>
        <p:spPr>
          <a:xfrm>
            <a:off x="5769295" y="190064"/>
            <a:ext cx="3015513" cy="1870784"/>
          </a:xfrm>
          <a:prstGeom prst="rect">
            <a:avLst/>
          </a:prstGeom>
        </p:spPr>
      </p:pic>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56A00-2056-42A1-969D-B06124C63628}"/>
              </a:ext>
            </a:extLst>
          </p:cNvPr>
          <p:cNvSpPr txBox="1"/>
          <p:nvPr/>
        </p:nvSpPr>
        <p:spPr>
          <a:xfrm>
            <a:off x="466722" y="347800"/>
            <a:ext cx="9777207" cy="4524315"/>
          </a:xfrm>
          <a:prstGeom prst="rect">
            <a:avLst/>
          </a:prstGeom>
          <a:noFill/>
        </p:spPr>
        <p:txBody>
          <a:bodyPr wrap="square">
            <a:spAutoFit/>
          </a:bodyPr>
          <a:lstStyle/>
          <a:p>
            <a:r>
              <a:rPr lang="en-GB" sz="3600" dirty="0">
                <a:solidFill>
                  <a:schemeClr val="accent2">
                    <a:lumMod val="75000"/>
                  </a:schemeClr>
                </a:solidFill>
                <a:latin typeface="Calibri" panose="020F0502020204030204" pitchFamily="34" charset="0"/>
                <a:cs typeface="Calibri" panose="020F0502020204030204" pitchFamily="34" charset="0"/>
              </a:rPr>
              <a:t>The 3 aims of the National Curriculum are to improve children’s mathematical skills in:</a:t>
            </a:r>
          </a:p>
          <a:p>
            <a:endParaRPr lang="en-GB" sz="3600" b="1" dirty="0">
              <a:latin typeface="Calibri" panose="020F0502020204030204" pitchFamily="34" charset="0"/>
              <a:cs typeface="Calibri" panose="020F0502020204030204" pitchFamily="34" charset="0"/>
            </a:endParaRP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Fluency</a:t>
            </a:r>
            <a:r>
              <a:rPr lang="en-GB" sz="3600" dirty="0">
                <a:latin typeface="Calibri" panose="020F0502020204030204" pitchFamily="34" charset="0"/>
                <a:cs typeface="Calibri" panose="020F0502020204030204" pitchFamily="34" charset="0"/>
              </a:rPr>
              <a:t> - the ability to recall and apply knowledge rapidly and accurately.</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Reasoning</a:t>
            </a:r>
            <a:r>
              <a:rPr lang="en-GB" sz="3600" dirty="0">
                <a:latin typeface="Calibri" panose="020F0502020204030204" pitchFamily="34" charset="0"/>
                <a:cs typeface="Calibri" panose="020F0502020204030204" pitchFamily="34" charset="0"/>
              </a:rPr>
              <a:t> - explain their mathematical thinking.</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Problem solving </a:t>
            </a:r>
            <a:r>
              <a:rPr lang="en-GB" sz="3600" dirty="0">
                <a:latin typeface="Calibri" panose="020F0502020204030204" pitchFamily="34" charset="0"/>
                <a:cs typeface="Calibri" panose="020F0502020204030204" pitchFamily="34" charset="0"/>
              </a:rPr>
              <a:t>- apply their knowledge to solve problems in varied contexts.</a:t>
            </a:r>
          </a:p>
        </p:txBody>
      </p:sp>
      <p:pic>
        <p:nvPicPr>
          <p:cNvPr id="4" name="Picture 3">
            <a:extLst>
              <a:ext uri="{FF2B5EF4-FFF2-40B4-BE49-F238E27FC236}">
                <a16:creationId xmlns:a16="http://schemas.microsoft.com/office/drawing/2014/main" id="{15EAE338-A3DD-4AB4-AE79-53C8CE934602}"/>
              </a:ext>
            </a:extLst>
          </p:cNvPr>
          <p:cNvPicPr>
            <a:picLocks noChangeAspect="1"/>
          </p:cNvPicPr>
          <p:nvPr/>
        </p:nvPicPr>
        <p:blipFill>
          <a:blip r:embed="rId2"/>
          <a:stretch>
            <a:fillRect/>
          </a:stretch>
        </p:blipFill>
        <p:spPr>
          <a:xfrm>
            <a:off x="1105723" y="5019638"/>
            <a:ext cx="5281824" cy="1490562"/>
          </a:xfrm>
          <a:prstGeom prst="rect">
            <a:avLst/>
          </a:prstGeom>
        </p:spPr>
      </p:pic>
    </p:spTree>
    <p:extLst>
      <p:ext uri="{BB962C8B-B14F-4D97-AF65-F5344CB8AC3E}">
        <p14:creationId xmlns:p14="http://schemas.microsoft.com/office/powerpoint/2010/main" val="352062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39571" y="247915"/>
            <a:ext cx="4966252" cy="771255"/>
          </a:xfrm>
        </p:spPr>
        <p:txBody>
          <a:bodyPr/>
          <a:lstStyle/>
          <a:p>
            <a:r>
              <a:rPr lang="en-GB" dirty="0">
                <a:latin typeface="Calibri" panose="020F0502020204030204" pitchFamily="34" charset="0"/>
                <a:cs typeface="Calibri" panose="020F0502020204030204" pitchFamily="34" charset="0"/>
              </a:rPr>
              <a:t>Examples of Fluency</a:t>
            </a:r>
          </a:p>
        </p:txBody>
      </p:sp>
      <p:pic>
        <p:nvPicPr>
          <p:cNvPr id="4" name="Picture 3">
            <a:extLst>
              <a:ext uri="{FF2B5EF4-FFF2-40B4-BE49-F238E27FC236}">
                <a16:creationId xmlns:a16="http://schemas.microsoft.com/office/drawing/2014/main" id="{FCED40B9-BD00-49A5-9239-C8765F675E8B}"/>
              </a:ext>
            </a:extLst>
          </p:cNvPr>
          <p:cNvPicPr>
            <a:picLocks noChangeAspect="1"/>
          </p:cNvPicPr>
          <p:nvPr/>
        </p:nvPicPr>
        <p:blipFill>
          <a:blip r:embed="rId2"/>
          <a:stretch>
            <a:fillRect/>
          </a:stretch>
        </p:blipFill>
        <p:spPr>
          <a:xfrm>
            <a:off x="425102" y="1210803"/>
            <a:ext cx="4034400" cy="2693149"/>
          </a:xfrm>
          <a:prstGeom prst="rect">
            <a:avLst/>
          </a:prstGeom>
        </p:spPr>
      </p:pic>
      <p:pic>
        <p:nvPicPr>
          <p:cNvPr id="5" name="Picture 4">
            <a:extLst>
              <a:ext uri="{FF2B5EF4-FFF2-40B4-BE49-F238E27FC236}">
                <a16:creationId xmlns:a16="http://schemas.microsoft.com/office/drawing/2014/main" id="{2D1761EB-2C95-4314-9D41-5BBB9AE2EB73}"/>
              </a:ext>
            </a:extLst>
          </p:cNvPr>
          <p:cNvPicPr>
            <a:picLocks noChangeAspect="1"/>
          </p:cNvPicPr>
          <p:nvPr/>
        </p:nvPicPr>
        <p:blipFill>
          <a:blip r:embed="rId3"/>
          <a:stretch>
            <a:fillRect/>
          </a:stretch>
        </p:blipFill>
        <p:spPr>
          <a:xfrm>
            <a:off x="5205823" y="1215488"/>
            <a:ext cx="3895149" cy="2927838"/>
          </a:xfrm>
          <a:prstGeom prst="rect">
            <a:avLst/>
          </a:prstGeom>
        </p:spPr>
      </p:pic>
      <p:pic>
        <p:nvPicPr>
          <p:cNvPr id="7" name="Picture 6">
            <a:extLst>
              <a:ext uri="{FF2B5EF4-FFF2-40B4-BE49-F238E27FC236}">
                <a16:creationId xmlns:a16="http://schemas.microsoft.com/office/drawing/2014/main" id="{90CE0A36-4D3D-4CEE-AC63-F7343427447F}"/>
              </a:ext>
            </a:extLst>
          </p:cNvPr>
          <p:cNvPicPr>
            <a:picLocks noChangeAspect="1"/>
          </p:cNvPicPr>
          <p:nvPr/>
        </p:nvPicPr>
        <p:blipFill>
          <a:blip r:embed="rId4"/>
          <a:stretch>
            <a:fillRect/>
          </a:stretch>
        </p:blipFill>
        <p:spPr>
          <a:xfrm>
            <a:off x="956300" y="3968027"/>
            <a:ext cx="4249523" cy="2642058"/>
          </a:xfrm>
          <a:prstGeom prst="rect">
            <a:avLst/>
          </a:prstGeom>
        </p:spPr>
      </p:pic>
    </p:spTree>
    <p:extLst>
      <p:ext uri="{BB962C8B-B14F-4D97-AF65-F5344CB8AC3E}">
        <p14:creationId xmlns:p14="http://schemas.microsoft.com/office/powerpoint/2010/main" val="82315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304908" y="145773"/>
            <a:ext cx="5157197" cy="834887"/>
          </a:xfrm>
        </p:spPr>
        <p:txBody>
          <a:bodyPr>
            <a:normAutofit fontScale="90000"/>
          </a:bodyPr>
          <a:lstStyle/>
          <a:p>
            <a:r>
              <a:rPr lang="en-GB" dirty="0"/>
              <a:t>Examples of </a:t>
            </a:r>
            <a:r>
              <a:rPr lang="en-GB" sz="4400" dirty="0">
                <a:latin typeface="Calibri" panose="020F0502020204030204" pitchFamily="34" charset="0"/>
                <a:cs typeface="Calibri" panose="020F0502020204030204" pitchFamily="34" charset="0"/>
              </a:rPr>
              <a:t>Reasoning</a:t>
            </a:r>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896AAA3-811D-4978-BB16-B042BB2EEDDC}"/>
              </a:ext>
            </a:extLst>
          </p:cNvPr>
          <p:cNvPicPr>
            <a:picLocks noChangeAspect="1"/>
          </p:cNvPicPr>
          <p:nvPr/>
        </p:nvPicPr>
        <p:blipFill>
          <a:blip r:embed="rId2"/>
          <a:stretch>
            <a:fillRect/>
          </a:stretch>
        </p:blipFill>
        <p:spPr>
          <a:xfrm>
            <a:off x="437719" y="1220623"/>
            <a:ext cx="5315642" cy="2208377"/>
          </a:xfrm>
          <a:prstGeom prst="rect">
            <a:avLst/>
          </a:prstGeom>
        </p:spPr>
      </p:pic>
      <p:pic>
        <p:nvPicPr>
          <p:cNvPr id="5" name="Picture 4">
            <a:extLst>
              <a:ext uri="{FF2B5EF4-FFF2-40B4-BE49-F238E27FC236}">
                <a16:creationId xmlns:a16="http://schemas.microsoft.com/office/drawing/2014/main" id="{65B4EBD8-289A-4BD4-8859-33B7A78028B9}"/>
              </a:ext>
            </a:extLst>
          </p:cNvPr>
          <p:cNvPicPr>
            <a:picLocks noChangeAspect="1"/>
          </p:cNvPicPr>
          <p:nvPr/>
        </p:nvPicPr>
        <p:blipFill>
          <a:blip r:embed="rId3"/>
          <a:stretch>
            <a:fillRect/>
          </a:stretch>
        </p:blipFill>
        <p:spPr>
          <a:xfrm>
            <a:off x="3358123" y="3429000"/>
            <a:ext cx="4790476" cy="2761905"/>
          </a:xfrm>
          <a:prstGeom prst="rect">
            <a:avLst/>
          </a:prstGeom>
        </p:spPr>
      </p:pic>
    </p:spTree>
    <p:extLst>
      <p:ext uri="{BB962C8B-B14F-4D97-AF65-F5344CB8AC3E}">
        <p14:creationId xmlns:p14="http://schemas.microsoft.com/office/powerpoint/2010/main" val="19518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74060" y="221928"/>
            <a:ext cx="6946241" cy="714370"/>
          </a:xfrm>
        </p:spPr>
        <p:txBody>
          <a:bodyPr/>
          <a:lstStyle/>
          <a:p>
            <a:r>
              <a:rPr lang="en-GB" dirty="0">
                <a:latin typeface="Calibri" panose="020F0502020204030204" pitchFamily="34" charset="0"/>
                <a:cs typeface="Calibri" panose="020F0502020204030204" pitchFamily="34" charset="0"/>
              </a:rPr>
              <a:t>Examples of Problem solving</a:t>
            </a:r>
          </a:p>
        </p:txBody>
      </p:sp>
      <p:pic>
        <p:nvPicPr>
          <p:cNvPr id="4" name="Picture 3">
            <a:extLst>
              <a:ext uri="{FF2B5EF4-FFF2-40B4-BE49-F238E27FC236}">
                <a16:creationId xmlns:a16="http://schemas.microsoft.com/office/drawing/2014/main" id="{C973033F-7EA8-41E3-81EB-1B6CB93F6E1B}"/>
              </a:ext>
            </a:extLst>
          </p:cNvPr>
          <p:cNvPicPr>
            <a:picLocks noChangeAspect="1"/>
          </p:cNvPicPr>
          <p:nvPr/>
        </p:nvPicPr>
        <p:blipFill>
          <a:blip r:embed="rId2"/>
          <a:stretch>
            <a:fillRect/>
          </a:stretch>
        </p:blipFill>
        <p:spPr>
          <a:xfrm>
            <a:off x="274060" y="1065869"/>
            <a:ext cx="5688139" cy="2363131"/>
          </a:xfrm>
          <a:prstGeom prst="rect">
            <a:avLst/>
          </a:prstGeom>
        </p:spPr>
      </p:pic>
      <p:pic>
        <p:nvPicPr>
          <p:cNvPr id="5" name="Picture 4">
            <a:extLst>
              <a:ext uri="{FF2B5EF4-FFF2-40B4-BE49-F238E27FC236}">
                <a16:creationId xmlns:a16="http://schemas.microsoft.com/office/drawing/2014/main" id="{0D90B6DE-D85E-4F39-A0F3-BBBDE6D02037}"/>
              </a:ext>
            </a:extLst>
          </p:cNvPr>
          <p:cNvPicPr>
            <a:picLocks noChangeAspect="1"/>
          </p:cNvPicPr>
          <p:nvPr/>
        </p:nvPicPr>
        <p:blipFill>
          <a:blip r:embed="rId3"/>
          <a:stretch>
            <a:fillRect/>
          </a:stretch>
        </p:blipFill>
        <p:spPr>
          <a:xfrm>
            <a:off x="803859" y="4148933"/>
            <a:ext cx="4999314" cy="2403516"/>
          </a:xfrm>
          <a:prstGeom prst="rect">
            <a:avLst/>
          </a:prstGeom>
        </p:spPr>
      </p:pic>
      <p:pic>
        <p:nvPicPr>
          <p:cNvPr id="7" name="Picture 6">
            <a:extLst>
              <a:ext uri="{FF2B5EF4-FFF2-40B4-BE49-F238E27FC236}">
                <a16:creationId xmlns:a16="http://schemas.microsoft.com/office/drawing/2014/main" id="{D5FC3D21-EC27-4977-B841-3127CF19BCA8}"/>
              </a:ext>
            </a:extLst>
          </p:cNvPr>
          <p:cNvPicPr>
            <a:picLocks noChangeAspect="1"/>
          </p:cNvPicPr>
          <p:nvPr/>
        </p:nvPicPr>
        <p:blipFill>
          <a:blip r:embed="rId4"/>
          <a:stretch>
            <a:fillRect/>
          </a:stretch>
        </p:blipFill>
        <p:spPr>
          <a:xfrm>
            <a:off x="6096000" y="3114574"/>
            <a:ext cx="4393374" cy="936045"/>
          </a:xfrm>
          <a:prstGeom prst="rect">
            <a:avLst/>
          </a:prstGeom>
        </p:spPr>
      </p:pic>
    </p:spTree>
    <p:extLst>
      <p:ext uri="{BB962C8B-B14F-4D97-AF65-F5344CB8AC3E}">
        <p14:creationId xmlns:p14="http://schemas.microsoft.com/office/powerpoint/2010/main" val="409299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9598D-7467-4615-83C0-3B1FA12AA024}"/>
              </a:ext>
            </a:extLst>
          </p:cNvPr>
          <p:cNvSpPr>
            <a:spLocks noGrp="1"/>
          </p:cNvSpPr>
          <p:nvPr>
            <p:ph type="title"/>
          </p:nvPr>
        </p:nvSpPr>
        <p:spPr>
          <a:xfrm>
            <a:off x="137190" y="219614"/>
            <a:ext cx="9482907" cy="807002"/>
          </a:xfrm>
        </p:spPr>
        <p:txBody>
          <a:bodyPr>
            <a:normAutofit fontScale="90000"/>
          </a:bodyPr>
          <a:lstStyle/>
          <a:p>
            <a:r>
              <a:rPr lang="en-GB" sz="4400" dirty="0">
                <a:latin typeface="Calibri" panose="020F0502020204030204" pitchFamily="34" charset="0"/>
                <a:cs typeface="Calibri" panose="020F0502020204030204" pitchFamily="34" charset="0"/>
              </a:rPr>
              <a:t>Maths at Hatch Warren Junior School</a:t>
            </a:r>
            <a:br>
              <a:rPr lang="en-GB" sz="4400" b="1"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Since September 2023, we have moved away from ‘Wave’ maths teaching to a Mastery approach.</a:t>
            </a:r>
          </a:p>
        </p:txBody>
      </p:sp>
      <p:pic>
        <p:nvPicPr>
          <p:cNvPr id="5" name="Picture 4">
            <a:extLst>
              <a:ext uri="{FF2B5EF4-FFF2-40B4-BE49-F238E27FC236}">
                <a16:creationId xmlns:a16="http://schemas.microsoft.com/office/drawing/2014/main" id="{230B1963-3D83-406B-AF22-0029AE56547B}"/>
              </a:ext>
            </a:extLst>
          </p:cNvPr>
          <p:cNvPicPr>
            <a:picLocks noChangeAspect="1"/>
          </p:cNvPicPr>
          <p:nvPr/>
        </p:nvPicPr>
        <p:blipFill>
          <a:blip r:embed="rId2"/>
          <a:stretch>
            <a:fillRect/>
          </a:stretch>
        </p:blipFill>
        <p:spPr>
          <a:xfrm>
            <a:off x="207249" y="2494065"/>
            <a:ext cx="9342787" cy="1212322"/>
          </a:xfrm>
          <a:prstGeom prst="rect">
            <a:avLst/>
          </a:prstGeom>
        </p:spPr>
      </p:pic>
      <p:pic>
        <p:nvPicPr>
          <p:cNvPr id="6" name="Picture 5">
            <a:extLst>
              <a:ext uri="{FF2B5EF4-FFF2-40B4-BE49-F238E27FC236}">
                <a16:creationId xmlns:a16="http://schemas.microsoft.com/office/drawing/2014/main" id="{E0A84C00-A24B-4932-850D-A0B8F5D0D8F9}"/>
              </a:ext>
            </a:extLst>
          </p:cNvPr>
          <p:cNvPicPr>
            <a:picLocks noChangeAspect="1"/>
          </p:cNvPicPr>
          <p:nvPr/>
        </p:nvPicPr>
        <p:blipFill>
          <a:blip r:embed="rId3"/>
          <a:stretch>
            <a:fillRect/>
          </a:stretch>
        </p:blipFill>
        <p:spPr>
          <a:xfrm>
            <a:off x="2188387" y="3768078"/>
            <a:ext cx="3907613" cy="2811515"/>
          </a:xfrm>
          <a:prstGeom prst="rect">
            <a:avLst/>
          </a:prstGeom>
        </p:spPr>
      </p:pic>
    </p:spTree>
    <p:extLst>
      <p:ext uri="{BB962C8B-B14F-4D97-AF65-F5344CB8AC3E}">
        <p14:creationId xmlns:p14="http://schemas.microsoft.com/office/powerpoint/2010/main" val="20053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169241" y="-66261"/>
            <a:ext cx="11020844" cy="933958"/>
          </a:xfrm>
        </p:spPr>
        <p:txBody>
          <a:bodyPr/>
          <a:lstStyle/>
          <a:p>
            <a:r>
              <a:rPr lang="en-GB" dirty="0">
                <a:latin typeface="Calibri" panose="020F0502020204030204" pitchFamily="34" charset="0"/>
                <a:cs typeface="Calibri" panose="020F0502020204030204" pitchFamily="34" charset="0"/>
              </a:rPr>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328268" y="1001839"/>
            <a:ext cx="9571106" cy="4854321"/>
          </a:xfrm>
        </p:spPr>
        <p:txBody>
          <a:bodyPr>
            <a:normAutofit lnSpcReduction="10000"/>
          </a:bodyPr>
          <a:lstStyle/>
          <a:p>
            <a:r>
              <a:rPr lang="en-GB" sz="2800" b="1" u="sng" dirty="0">
                <a:solidFill>
                  <a:schemeClr val="tx1"/>
                </a:solidFill>
                <a:latin typeface="Calibri" panose="020F0502020204030204" pitchFamily="34" charset="0"/>
                <a:cs typeface="Calibri" panose="020F0502020204030204" pitchFamily="34" charset="0"/>
              </a:rPr>
              <a:t>The class work together on the same topic</a:t>
            </a:r>
          </a:p>
          <a:p>
            <a:r>
              <a:rPr lang="en-GB" sz="2800" dirty="0">
                <a:solidFill>
                  <a:schemeClr val="tx1"/>
                </a:solidFill>
                <a:latin typeface="Calibri" panose="020F0502020204030204" pitchFamily="34" charset="0"/>
                <a:cs typeface="Calibri" panose="020F0502020204030204" pitchFamily="34" charset="0"/>
              </a:rPr>
              <a:t>The emphasis is on teaching to the whole class the same Year group objective. Support and challenge are provided through variation of the task, use of resources and questions from adults.</a:t>
            </a:r>
          </a:p>
          <a:p>
            <a:endParaRPr lang="en-GB" sz="2800" dirty="0">
              <a:solidFill>
                <a:schemeClr val="tx1"/>
              </a:solidFill>
              <a:latin typeface="Calibri" panose="020F0502020204030204" pitchFamily="34" charset="0"/>
              <a:cs typeface="Calibri" panose="020F0502020204030204" pitchFamily="34" charset="0"/>
            </a:endParaRPr>
          </a:p>
          <a:p>
            <a:r>
              <a:rPr lang="en-GB" sz="2800" b="1" u="sng" dirty="0">
                <a:solidFill>
                  <a:schemeClr val="tx1"/>
                </a:solidFill>
                <a:latin typeface="Calibri" panose="020F0502020204030204" pitchFamily="34" charset="0"/>
                <a:cs typeface="Calibri" panose="020F0502020204030204" pitchFamily="34" charset="0"/>
              </a:rPr>
              <a:t>Focused, rigorous and thorough teaching</a:t>
            </a:r>
          </a:p>
          <a:p>
            <a:r>
              <a:rPr lang="en-GB" sz="2800" dirty="0">
                <a:solidFill>
                  <a:schemeClr val="tx1"/>
                </a:solidFill>
                <a:latin typeface="Calibri" panose="020F0502020204030204" pitchFamily="34" charset="0"/>
                <a:cs typeface="Calibri" panose="020F0502020204030204" pitchFamily="34" charset="0"/>
              </a:rPr>
              <a:t>Within mastery, the idea is to develop one small step at a time in a lesson. The emphasis is on exploring the mathematical structure involved and the best way to represent them through models and images. Each small step builds towards a deeper understanding of a mathematical concept.</a:t>
            </a:r>
          </a:p>
        </p:txBody>
      </p:sp>
    </p:spTree>
    <p:extLst>
      <p:ext uri="{BB962C8B-B14F-4D97-AF65-F5344CB8AC3E}">
        <p14:creationId xmlns:p14="http://schemas.microsoft.com/office/powerpoint/2010/main" val="36635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222250" y="0"/>
            <a:ext cx="11020844" cy="933958"/>
          </a:xfrm>
        </p:spPr>
        <p:txBody>
          <a:bodyPr/>
          <a:lstStyle/>
          <a:p>
            <a:r>
              <a:rPr lang="en-GB" dirty="0"/>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222250" y="1169068"/>
            <a:ext cx="9968672" cy="4854321"/>
          </a:xfrm>
        </p:spPr>
        <p:txBody>
          <a:bodyPr>
            <a:normAutofit fontScale="92500"/>
          </a:bodyPr>
          <a:lstStyle/>
          <a:p>
            <a:r>
              <a:rPr lang="en-GB" sz="2800" b="1" u="sng" dirty="0">
                <a:solidFill>
                  <a:schemeClr val="tx1"/>
                </a:solidFill>
                <a:latin typeface="Calibri" panose="020F0502020204030204" pitchFamily="34" charset="0"/>
                <a:cs typeface="Calibri" panose="020F0502020204030204" pitchFamily="34" charset="0"/>
              </a:rPr>
              <a:t>More time on teaching topics – depth and practice</a:t>
            </a:r>
          </a:p>
          <a:p>
            <a:r>
              <a:rPr lang="en-GB" sz="2800" dirty="0">
                <a:solidFill>
                  <a:schemeClr val="tx1"/>
                </a:solidFill>
                <a:latin typeface="Calibri" panose="020F0502020204030204" pitchFamily="34" charset="0"/>
                <a:cs typeface="Calibri" panose="020F0502020204030204" pitchFamily="34" charset="0"/>
              </a:rPr>
              <a:t>The same topic is likely to have the same focus until the class has mastered the concept, skill or procedure being taught. The learning points are taught over a longer time, with smaller steps of progression, and to allow for sufficient practice and depth to make learning effective.</a:t>
            </a:r>
          </a:p>
          <a:p>
            <a:r>
              <a:rPr lang="en-GB" sz="2800" b="1" u="sng" dirty="0">
                <a:solidFill>
                  <a:schemeClr val="tx1"/>
                </a:solidFill>
                <a:latin typeface="Calibri" panose="020F0502020204030204" pitchFamily="34" charset="0"/>
                <a:cs typeface="Calibri" panose="020F0502020204030204" pitchFamily="34" charset="0"/>
              </a:rPr>
              <a:t>Speedy teacher intervention to prevent gaps</a:t>
            </a:r>
          </a:p>
          <a:p>
            <a:r>
              <a:rPr lang="en-GB" sz="2800" dirty="0">
                <a:solidFill>
                  <a:schemeClr val="tx1"/>
                </a:solidFill>
                <a:latin typeface="Calibri" panose="020F0502020204030204" pitchFamily="34" charset="0"/>
                <a:cs typeface="Calibri" panose="020F0502020204030204" pitchFamily="34" charset="0"/>
              </a:rPr>
              <a:t>Children that have not met the expected outcomes or have gaps in their mathematical understanding, will be helped by receiving short, immediate extra time on the maths. This is either before a lesson (pre-teach), during the lesson or later in the day. This is a positive opportunity to prepare for learning or to consolidate their understanding.</a:t>
            </a:r>
          </a:p>
        </p:txBody>
      </p:sp>
    </p:spTree>
    <p:extLst>
      <p:ext uri="{BB962C8B-B14F-4D97-AF65-F5344CB8AC3E}">
        <p14:creationId xmlns:p14="http://schemas.microsoft.com/office/powerpoint/2010/main" val="2679839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AD61C7-F1A6-4982-A870-A61348244691}"/>
              </a:ext>
            </a:extLst>
          </p:cNvPr>
          <p:cNvSpPr txBox="1"/>
          <p:nvPr/>
        </p:nvSpPr>
        <p:spPr>
          <a:xfrm>
            <a:off x="321666" y="1071521"/>
            <a:ext cx="9458439"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teach children new concepts </a:t>
            </a:r>
            <a:r>
              <a:rPr lang="en-US" altLang="en-US" sz="2800">
                <a:latin typeface="Calibri" panose="020F0502020204030204" pitchFamily="34" charset="0"/>
                <a:cs typeface="Calibri" panose="020F0502020204030204" pitchFamily="34" charset="0"/>
              </a:rPr>
              <a:t>through the </a:t>
            </a:r>
            <a:r>
              <a:rPr lang="en-US" altLang="en-US" sz="2800" dirty="0">
                <a:latin typeface="Calibri" panose="020F0502020204030204" pitchFamily="34" charset="0"/>
                <a:cs typeface="Calibri" panose="020F0502020204030204" pitchFamily="34" charset="0"/>
              </a:rPr>
              <a:t>‘I do, We do and You do’ approach.  </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321666" y="302080"/>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89DCC5E2-7E04-4B27-933F-75D34544C0A6}"/>
              </a:ext>
            </a:extLst>
          </p:cNvPr>
          <p:cNvSpPr txBox="1"/>
          <p:nvPr/>
        </p:nvSpPr>
        <p:spPr>
          <a:xfrm>
            <a:off x="321666" y="2025628"/>
            <a:ext cx="9564456" cy="4154984"/>
          </a:xfrm>
          <a:prstGeom prst="rect">
            <a:avLst/>
          </a:prstGeom>
          <a:noFill/>
        </p:spPr>
        <p:txBody>
          <a:bodyPr wrap="square">
            <a:spAutoFit/>
          </a:bodyPr>
          <a:lstStyle/>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I do</a:t>
            </a:r>
            <a:r>
              <a:rPr lang="en-GB" sz="2400" b="0" i="0" dirty="0">
                <a:solidFill>
                  <a:srgbClr val="000000"/>
                </a:solidFill>
                <a:effectLst/>
                <a:latin typeface="Calibri" panose="020F0502020204030204" pitchFamily="34" charset="0"/>
                <a:cs typeface="Calibri" panose="020F0502020204030204" pitchFamily="34" charset="0"/>
              </a:rPr>
              <a:t>: In this phase, the teacher models how to complete a task or solve a problem. The teacher may use think-</a:t>
            </a:r>
            <a:r>
              <a:rPr lang="en-GB" sz="2400" b="0" i="0" dirty="0" err="1">
                <a:solidFill>
                  <a:srgbClr val="000000"/>
                </a:solidFill>
                <a:effectLst/>
                <a:latin typeface="Calibri" panose="020F0502020204030204" pitchFamily="34" charset="0"/>
                <a:cs typeface="Calibri" panose="020F0502020204030204" pitchFamily="34" charset="0"/>
              </a:rPr>
              <a:t>alouds</a:t>
            </a:r>
            <a:r>
              <a:rPr lang="en-GB" sz="2400" b="0" i="0" dirty="0">
                <a:solidFill>
                  <a:srgbClr val="000000"/>
                </a:solidFill>
                <a:effectLst/>
                <a:latin typeface="Calibri" panose="020F0502020204030204" pitchFamily="34" charset="0"/>
                <a:cs typeface="Calibri" panose="020F0502020204030204" pitchFamily="34" charset="0"/>
              </a:rPr>
              <a:t>, demonstrations, or other methods to show the </a:t>
            </a:r>
            <a:r>
              <a:rPr lang="en-GB" sz="2400" dirty="0">
                <a:solidFill>
                  <a:srgbClr val="000000"/>
                </a:solidFill>
                <a:latin typeface="Calibri" panose="020F0502020204030204" pitchFamily="34" charset="0"/>
                <a:cs typeface="Calibri" panose="020F0502020204030204" pitchFamily="34" charset="0"/>
              </a:rPr>
              <a:t>children </a:t>
            </a:r>
            <a:r>
              <a:rPr lang="en-GB" sz="2400" b="0" i="0" dirty="0">
                <a:solidFill>
                  <a:srgbClr val="000000"/>
                </a:solidFill>
                <a:effectLst/>
                <a:latin typeface="Calibri" panose="020F0502020204030204" pitchFamily="34" charset="0"/>
                <a:cs typeface="Calibri" panose="020F0502020204030204" pitchFamily="34" charset="0"/>
              </a:rPr>
              <a:t>how to do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We do</a:t>
            </a:r>
            <a:r>
              <a:rPr lang="en-GB" sz="2400" b="0" i="0" dirty="0">
                <a:solidFill>
                  <a:srgbClr val="000000"/>
                </a:solidFill>
                <a:effectLst/>
                <a:latin typeface="Calibri" panose="020F0502020204030204" pitchFamily="34" charset="0"/>
                <a:cs typeface="Calibri" panose="020F0502020204030204" pitchFamily="34" charset="0"/>
              </a:rPr>
              <a:t>: In this phase, the teacher and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together to complete the same task or solve the same problem. The teacher provides support and guidance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actively participate in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You do</a:t>
            </a:r>
            <a:r>
              <a:rPr lang="en-GB" sz="2400" b="0" i="0" dirty="0">
                <a:solidFill>
                  <a:srgbClr val="000000"/>
                </a:solidFill>
                <a:effectLst/>
                <a:latin typeface="Calibri" panose="020F0502020204030204" pitchFamily="34" charset="0"/>
                <a:cs typeface="Calibri" panose="020F0502020204030204" pitchFamily="34" charset="0"/>
              </a:rPr>
              <a:t>: In this phase,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independently to complete a similar task or solve a similar problem. The teacher provides feedback and support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are responsible for completing the task independently.</a:t>
            </a:r>
          </a:p>
        </p:txBody>
      </p:sp>
    </p:spTree>
    <p:extLst>
      <p:ext uri="{BB962C8B-B14F-4D97-AF65-F5344CB8AC3E}">
        <p14:creationId xmlns:p14="http://schemas.microsoft.com/office/powerpoint/2010/main" val="172413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397341AE-A8AC-4A42-B8BC-4F425269E5F5}"/>
              </a:ext>
            </a:extLst>
          </p:cNvPr>
          <p:cNvSpPr>
            <a:spLocks noGrp="1" noChangeArrowheads="1"/>
          </p:cNvSpPr>
          <p:nvPr>
            <p:ph type="title"/>
          </p:nvPr>
        </p:nvSpPr>
        <p:spPr>
          <a:xfrm>
            <a:off x="370150" y="261004"/>
            <a:ext cx="10421471" cy="1325563"/>
          </a:xfrm>
        </p:spPr>
        <p:txBody>
          <a:bodyPr>
            <a:normAutofit/>
          </a:bodyPr>
          <a:lstStyle/>
          <a:p>
            <a:r>
              <a:rPr lang="en-US" altLang="en-US" sz="4000" dirty="0">
                <a:latin typeface="Calibri" panose="020F0502020204030204" pitchFamily="34" charset="0"/>
                <a:cs typeface="Calibri" panose="020F0502020204030204" pitchFamily="34" charset="0"/>
              </a:rPr>
              <a:t>In </a:t>
            </a:r>
            <a:r>
              <a:rPr lang="en-US" altLang="en-US" sz="4000" dirty="0" err="1">
                <a:latin typeface="Calibri" panose="020F0502020204030204" pitchFamily="34" charset="0"/>
                <a:cs typeface="Calibri" panose="020F0502020204030204" pitchFamily="34" charset="0"/>
              </a:rPr>
              <a:t>maths</a:t>
            </a:r>
            <a:r>
              <a:rPr lang="en-US" altLang="en-US" sz="4000" dirty="0">
                <a:latin typeface="Calibri" panose="020F0502020204030204" pitchFamily="34" charset="0"/>
                <a:cs typeface="Calibri" panose="020F0502020204030204" pitchFamily="34" charset="0"/>
              </a:rPr>
              <a:t> lessons </a:t>
            </a:r>
            <a:endParaRPr lang="en-GB" altLang="en-US" sz="4000"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F2D874EC-BB61-4890-BFEC-85F6C06F1888}"/>
              </a:ext>
            </a:extLst>
          </p:cNvPr>
          <p:cNvSpPr>
            <a:spLocks noGrp="1"/>
          </p:cNvSpPr>
          <p:nvPr>
            <p:ph idx="1"/>
          </p:nvPr>
        </p:nvSpPr>
        <p:spPr>
          <a:xfrm>
            <a:off x="370150" y="1056445"/>
            <a:ext cx="8731233" cy="4351338"/>
          </a:xfrm>
        </p:spPr>
        <p:txBody>
          <a:bodyPr rtlCol="0">
            <a:normAutofit/>
          </a:bodyPr>
          <a:lstStyle/>
          <a:p>
            <a:pPr marL="0" indent="0" fontAlgn="auto">
              <a:spcAft>
                <a:spcPts val="0"/>
              </a:spcAft>
              <a:buNone/>
              <a:defRPr/>
            </a:pPr>
            <a:r>
              <a:rPr lang="en-US" sz="2800" dirty="0">
                <a:latin typeface="Calibri" panose="020F0502020204030204" pitchFamily="34" charset="0"/>
                <a:cs typeface="Calibri" panose="020F0502020204030204" pitchFamily="34" charset="0"/>
              </a:rPr>
              <a:t>We encourage the use of precise mathematical language as it gives children the language in order to express the </a:t>
            </a:r>
            <a:r>
              <a:rPr lang="en-US" sz="2800" dirty="0" err="1">
                <a:latin typeface="Calibri" panose="020F0502020204030204" pitchFamily="34" charset="0"/>
                <a:cs typeface="Calibri" panose="020F0502020204030204" pitchFamily="34" charset="0"/>
              </a:rPr>
              <a:t>maths</a:t>
            </a:r>
            <a:r>
              <a:rPr lang="en-US" sz="2800" dirty="0">
                <a:latin typeface="Calibri" panose="020F0502020204030204" pitchFamily="34" charset="0"/>
                <a:cs typeface="Calibri" panose="020F0502020204030204" pitchFamily="34" charset="0"/>
              </a:rPr>
              <a:t> and hang their learning on.</a:t>
            </a:r>
          </a:p>
          <a:p>
            <a:pPr marL="0" indent="0" fontAlgn="auto">
              <a:spcAft>
                <a:spcPts val="0"/>
              </a:spcAft>
              <a:buNone/>
              <a:defRPr/>
            </a:pPr>
            <a:r>
              <a:rPr lang="en-US" sz="2800" dirty="0">
                <a:latin typeface="Calibri" panose="020F0502020204030204" pitchFamily="34" charset="0"/>
                <a:cs typeface="Calibri" panose="020F0502020204030204" pitchFamily="34" charset="0"/>
              </a:rPr>
              <a:t>Frayer models are used for new vocabulary</a:t>
            </a:r>
          </a:p>
          <a:p>
            <a:pPr marL="0" indent="0" fontAlgn="auto">
              <a:spcAft>
                <a:spcPts val="0"/>
              </a:spcAft>
              <a:buFont typeface="Arial" panose="020B0604020202020204" pitchFamily="34" charset="0"/>
              <a:buNone/>
              <a:defRPr/>
            </a:pPr>
            <a:endParaRPr lang="en-US" dirty="0"/>
          </a:p>
          <a:p>
            <a:pPr fontAlgn="auto">
              <a:spcAft>
                <a:spcPts val="0"/>
              </a:spcAft>
              <a:defRPr/>
            </a:pPr>
            <a:endParaRPr lang="en-GB" dirty="0"/>
          </a:p>
        </p:txBody>
      </p:sp>
      <p:pic>
        <p:nvPicPr>
          <p:cNvPr id="4" name="Picture 3">
            <a:extLst>
              <a:ext uri="{FF2B5EF4-FFF2-40B4-BE49-F238E27FC236}">
                <a16:creationId xmlns:a16="http://schemas.microsoft.com/office/drawing/2014/main" id="{41EA6AC9-991E-4C1F-AD51-F05076A58AEA}"/>
              </a:ext>
            </a:extLst>
          </p:cNvPr>
          <p:cNvPicPr>
            <a:picLocks noChangeAspect="1"/>
          </p:cNvPicPr>
          <p:nvPr/>
        </p:nvPicPr>
        <p:blipFill>
          <a:blip r:embed="rId2"/>
          <a:stretch>
            <a:fillRect/>
          </a:stretch>
        </p:blipFill>
        <p:spPr>
          <a:xfrm>
            <a:off x="5122646" y="3232114"/>
            <a:ext cx="4728883" cy="2998583"/>
          </a:xfrm>
          <a:prstGeom prst="rect">
            <a:avLst/>
          </a:prstGeom>
        </p:spPr>
      </p:pic>
      <p:pic>
        <p:nvPicPr>
          <p:cNvPr id="6" name="Picture 5">
            <a:extLst>
              <a:ext uri="{FF2B5EF4-FFF2-40B4-BE49-F238E27FC236}">
                <a16:creationId xmlns:a16="http://schemas.microsoft.com/office/drawing/2014/main" id="{659C84E0-8AAA-4D0C-9F34-EF4F54A48205}"/>
              </a:ext>
            </a:extLst>
          </p:cNvPr>
          <p:cNvPicPr>
            <a:picLocks noChangeAspect="1"/>
          </p:cNvPicPr>
          <p:nvPr/>
        </p:nvPicPr>
        <p:blipFill>
          <a:blip r:embed="rId3"/>
          <a:stretch>
            <a:fillRect/>
          </a:stretch>
        </p:blipFill>
        <p:spPr>
          <a:xfrm>
            <a:off x="370150" y="3217893"/>
            <a:ext cx="4648557" cy="2998583"/>
          </a:xfrm>
          <a:prstGeom prst="rect">
            <a:avLst/>
          </a:prstGeom>
        </p:spPr>
      </p:pic>
    </p:spTree>
    <p:extLst>
      <p:ext uri="{BB962C8B-B14F-4D97-AF65-F5344CB8AC3E}">
        <p14:creationId xmlns:p14="http://schemas.microsoft.com/office/powerpoint/2010/main" val="385349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E7ED68-F51C-4434-8FEB-31E651F2E29E}"/>
              </a:ext>
            </a:extLst>
          </p:cNvPr>
          <p:cNvPicPr>
            <a:picLocks noChangeAspect="1"/>
          </p:cNvPicPr>
          <p:nvPr/>
        </p:nvPicPr>
        <p:blipFill>
          <a:blip r:embed="rId2"/>
          <a:stretch>
            <a:fillRect/>
          </a:stretch>
        </p:blipFill>
        <p:spPr>
          <a:xfrm>
            <a:off x="585566" y="2133870"/>
            <a:ext cx="8316998" cy="1971298"/>
          </a:xfrm>
          <a:prstGeom prst="rect">
            <a:avLst/>
          </a:prstGeom>
        </p:spPr>
      </p:pic>
      <p:sp>
        <p:nvSpPr>
          <p:cNvPr id="8" name="TextBox 7">
            <a:extLst>
              <a:ext uri="{FF2B5EF4-FFF2-40B4-BE49-F238E27FC236}">
                <a16:creationId xmlns:a16="http://schemas.microsoft.com/office/drawing/2014/main" id="{D2AD61C7-F1A6-4982-A870-A61348244691}"/>
              </a:ext>
            </a:extLst>
          </p:cNvPr>
          <p:cNvSpPr txBox="1"/>
          <p:nvPr/>
        </p:nvSpPr>
        <p:spPr>
          <a:xfrm>
            <a:off x="401179" y="1036746"/>
            <a:ext cx="9325917"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use a CPA approach to help children understand mathematical concepts.</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401179" y="307624"/>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6D58A654-9D41-4DCE-B0B2-5ABD1E22A2A6}"/>
              </a:ext>
            </a:extLst>
          </p:cNvPr>
          <p:cNvSpPr txBox="1"/>
          <p:nvPr/>
        </p:nvSpPr>
        <p:spPr>
          <a:xfrm>
            <a:off x="686335" y="4248185"/>
            <a:ext cx="207011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manipulate hands-on concrete materials.</a:t>
            </a:r>
          </a:p>
        </p:txBody>
      </p:sp>
      <p:sp>
        <p:nvSpPr>
          <p:cNvPr id="15" name="TextBox 14">
            <a:extLst>
              <a:ext uri="{FF2B5EF4-FFF2-40B4-BE49-F238E27FC236}">
                <a16:creationId xmlns:a16="http://schemas.microsoft.com/office/drawing/2014/main" id="{A4D2379B-EF3E-4AD4-A354-FEE5DB81971F}"/>
              </a:ext>
            </a:extLst>
          </p:cNvPr>
          <p:cNvSpPr txBox="1"/>
          <p:nvPr/>
        </p:nvSpPr>
        <p:spPr>
          <a:xfrm>
            <a:off x="3317394" y="4248185"/>
            <a:ext cx="277860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draw and use diagrams and representations of the hands-on materials.</a:t>
            </a:r>
          </a:p>
        </p:txBody>
      </p:sp>
      <p:sp>
        <p:nvSpPr>
          <p:cNvPr id="16" name="TextBox 15">
            <a:extLst>
              <a:ext uri="{FF2B5EF4-FFF2-40B4-BE49-F238E27FC236}">
                <a16:creationId xmlns:a16="http://schemas.microsoft.com/office/drawing/2014/main" id="{CFAD7E04-D1CC-4A5E-BD9C-03E99DF3A15E}"/>
              </a:ext>
            </a:extLst>
          </p:cNvPr>
          <p:cNvSpPr txBox="1"/>
          <p:nvPr/>
        </p:nvSpPr>
        <p:spPr>
          <a:xfrm>
            <a:off x="6497179" y="4248185"/>
            <a:ext cx="2618561"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record and observe the numbers and mathematical symbols.</a:t>
            </a:r>
          </a:p>
        </p:txBody>
      </p:sp>
    </p:spTree>
    <p:extLst>
      <p:ext uri="{BB962C8B-B14F-4D97-AF65-F5344CB8AC3E}">
        <p14:creationId xmlns:p14="http://schemas.microsoft.com/office/powerpoint/2010/main" val="375247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60815-6D4F-4653-BDCA-C32A99DA62CF}"/>
              </a:ext>
            </a:extLst>
          </p:cNvPr>
          <p:cNvSpPr>
            <a:spLocks noGrp="1"/>
          </p:cNvSpPr>
          <p:nvPr>
            <p:ph type="title"/>
          </p:nvPr>
        </p:nvSpPr>
        <p:spPr>
          <a:xfrm>
            <a:off x="276193" y="137072"/>
            <a:ext cx="10515600" cy="893613"/>
          </a:xfrm>
        </p:spPr>
        <p:txBody>
          <a:bodyPr>
            <a:normAutofit/>
          </a:bodyPr>
          <a:lstStyle/>
          <a:p>
            <a:r>
              <a:rPr lang="en-GB" dirty="0">
                <a:latin typeface="Calibri" panose="020F0502020204030204" pitchFamily="34" charset="0"/>
                <a:cs typeface="Calibri" panose="020F0502020204030204" pitchFamily="34" charset="0"/>
              </a:rPr>
              <a:t>Calculation Strategies</a:t>
            </a:r>
          </a:p>
        </p:txBody>
      </p:sp>
      <p:sp>
        <p:nvSpPr>
          <p:cNvPr id="3" name="Text Placeholder 2">
            <a:extLst>
              <a:ext uri="{FF2B5EF4-FFF2-40B4-BE49-F238E27FC236}">
                <a16:creationId xmlns:a16="http://schemas.microsoft.com/office/drawing/2014/main" id="{495C3698-6BB7-464D-948C-665E089239CD}"/>
              </a:ext>
            </a:extLst>
          </p:cNvPr>
          <p:cNvSpPr>
            <a:spLocks noGrp="1"/>
          </p:cNvSpPr>
          <p:nvPr>
            <p:ph type="body" idx="1"/>
          </p:nvPr>
        </p:nvSpPr>
        <p:spPr>
          <a:xfrm>
            <a:off x="381276" y="1090382"/>
            <a:ext cx="9438585" cy="2338618"/>
          </a:xfrm>
        </p:spPr>
        <p:txBody>
          <a:bodyPr>
            <a:normAutofit/>
          </a:bodyPr>
          <a:lstStyle/>
          <a:p>
            <a:r>
              <a:rPr lang="en-GB" sz="2800" dirty="0">
                <a:solidFill>
                  <a:schemeClr val="tx1"/>
                </a:solidFill>
                <a:latin typeface="Calibri" panose="020F0502020204030204" pitchFamily="34" charset="0"/>
                <a:cs typeface="Calibri" panose="020F0502020204030204" pitchFamily="34" charset="0"/>
              </a:rPr>
              <a:t>Our Calculation policies for addition, subtraction, multiplication and division can be found on the school website.</a:t>
            </a:r>
          </a:p>
        </p:txBody>
      </p:sp>
      <p:sp>
        <p:nvSpPr>
          <p:cNvPr id="5" name="TextBox 4">
            <a:extLst>
              <a:ext uri="{FF2B5EF4-FFF2-40B4-BE49-F238E27FC236}">
                <a16:creationId xmlns:a16="http://schemas.microsoft.com/office/drawing/2014/main" id="{33606813-85A2-40CE-9BE5-E307D9AB123B}"/>
              </a:ext>
            </a:extLst>
          </p:cNvPr>
          <p:cNvSpPr txBox="1"/>
          <p:nvPr/>
        </p:nvSpPr>
        <p:spPr>
          <a:xfrm>
            <a:off x="394528" y="2174607"/>
            <a:ext cx="9284667" cy="523220"/>
          </a:xfrm>
          <a:prstGeom prst="rect">
            <a:avLst/>
          </a:prstGeom>
          <a:noFill/>
        </p:spPr>
        <p:txBody>
          <a:bodyPr wrap="square">
            <a:spAutoFit/>
          </a:bodyPr>
          <a:lstStyle/>
          <a:p>
            <a:r>
              <a:rPr lang="en-GB" sz="2800" dirty="0">
                <a:latin typeface="Calibri" panose="020F0502020204030204" pitchFamily="34" charset="0"/>
                <a:cs typeface="Calibri" panose="020F0502020204030204" pitchFamily="34" charset="0"/>
                <a:hlinkClick r:id="rId2"/>
              </a:rPr>
              <a:t>Maths | Hatch Warren Junior School (hwjs.hants.sch.uk)</a:t>
            </a:r>
            <a:endParaRPr lang="en-GB" sz="28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E34A65D6-6E95-41AF-83FD-BD58D31EBBDE}"/>
              </a:ext>
            </a:extLst>
          </p:cNvPr>
          <p:cNvPicPr>
            <a:picLocks noChangeAspect="1"/>
          </p:cNvPicPr>
          <p:nvPr/>
        </p:nvPicPr>
        <p:blipFill>
          <a:blip r:embed="rId3"/>
          <a:stretch>
            <a:fillRect/>
          </a:stretch>
        </p:blipFill>
        <p:spPr>
          <a:xfrm>
            <a:off x="685492" y="2911677"/>
            <a:ext cx="4415076" cy="3203095"/>
          </a:xfrm>
          <a:prstGeom prst="rect">
            <a:avLst/>
          </a:prstGeom>
        </p:spPr>
      </p:pic>
    </p:spTree>
    <p:extLst>
      <p:ext uri="{BB962C8B-B14F-4D97-AF65-F5344CB8AC3E}">
        <p14:creationId xmlns:p14="http://schemas.microsoft.com/office/powerpoint/2010/main" val="211976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02DA766-73AA-4175-A43B-F68B9B7B830F}"/>
              </a:ext>
            </a:extLst>
          </p:cNvPr>
          <p:cNvPicPr>
            <a:picLocks noChangeAspect="1"/>
          </p:cNvPicPr>
          <p:nvPr/>
        </p:nvPicPr>
        <p:blipFill>
          <a:blip r:embed="rId2"/>
          <a:stretch>
            <a:fillRect/>
          </a:stretch>
        </p:blipFill>
        <p:spPr>
          <a:xfrm>
            <a:off x="324583" y="0"/>
            <a:ext cx="11280229" cy="6623254"/>
          </a:xfrm>
          <a:prstGeom prst="rect">
            <a:avLst/>
          </a:prstGeom>
        </p:spPr>
      </p:pic>
    </p:spTree>
    <p:extLst>
      <p:ext uri="{BB962C8B-B14F-4D97-AF65-F5344CB8AC3E}">
        <p14:creationId xmlns:p14="http://schemas.microsoft.com/office/powerpoint/2010/main" val="1489506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155549" y="267736"/>
            <a:ext cx="7292173" cy="837502"/>
          </a:xfrm>
        </p:spPr>
        <p:txBody>
          <a:bodyPr>
            <a:noAutofit/>
          </a:bodyPr>
          <a:lstStyle/>
          <a:p>
            <a:r>
              <a:rPr lang="en-GB" sz="5700" dirty="0">
                <a:latin typeface="Calibri" panose="020F0502020204030204" pitchFamily="34" charset="0"/>
                <a:cs typeface="Calibri" panose="020F0502020204030204" pitchFamily="34" charset="0"/>
              </a:rPr>
              <a:t>Year 4 Addition</a:t>
            </a:r>
          </a:p>
        </p:txBody>
      </p:sp>
      <p:sp>
        <p:nvSpPr>
          <p:cNvPr id="11" name="TextBox 10">
            <a:extLst>
              <a:ext uri="{FF2B5EF4-FFF2-40B4-BE49-F238E27FC236}">
                <a16:creationId xmlns:a16="http://schemas.microsoft.com/office/drawing/2014/main" id="{A4C7E408-BAD2-4A84-A299-4F68327382A5}"/>
              </a:ext>
            </a:extLst>
          </p:cNvPr>
          <p:cNvSpPr txBox="1"/>
          <p:nvPr/>
        </p:nvSpPr>
        <p:spPr>
          <a:xfrm>
            <a:off x="155549" y="1105238"/>
            <a:ext cx="5264590" cy="1815882"/>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r>
              <a:rPr lang="en-GB" sz="2800" b="1" i="0" u="none" strike="noStrike" baseline="0" dirty="0">
                <a:solidFill>
                  <a:srgbClr val="000000"/>
                </a:solidFill>
                <a:latin typeface="Calibri" panose="020F0502020204030204" pitchFamily="34" charset="0"/>
              </a:rPr>
              <a:t> </a:t>
            </a:r>
            <a:endParaRPr lang="en-GB" sz="2800" b="0" i="0" u="none" strike="noStrike" baseline="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Add numbers with up to 4 digits using the formal written methods of columnar addition. </a:t>
            </a:r>
            <a:r>
              <a:rPr lang="en-GB" sz="1800" b="0" i="0" u="none" strike="noStrike" baseline="0" dirty="0">
                <a:solidFill>
                  <a:srgbClr val="000000"/>
                </a:solidFill>
                <a:latin typeface="Calibri" panose="020F0502020204030204" pitchFamily="34" charset="0"/>
              </a:rPr>
              <a:t>	</a:t>
            </a:r>
          </a:p>
        </p:txBody>
      </p:sp>
      <p:pic>
        <p:nvPicPr>
          <p:cNvPr id="3" name="Picture 2">
            <a:extLst>
              <a:ext uri="{FF2B5EF4-FFF2-40B4-BE49-F238E27FC236}">
                <a16:creationId xmlns:a16="http://schemas.microsoft.com/office/drawing/2014/main" id="{C4E2BA49-CE23-414B-BB82-C4A069E040C5}"/>
              </a:ext>
            </a:extLst>
          </p:cNvPr>
          <p:cNvPicPr>
            <a:picLocks noChangeAspect="1"/>
          </p:cNvPicPr>
          <p:nvPr/>
        </p:nvPicPr>
        <p:blipFill>
          <a:blip r:embed="rId2"/>
          <a:stretch>
            <a:fillRect/>
          </a:stretch>
        </p:blipFill>
        <p:spPr>
          <a:xfrm>
            <a:off x="5525402" y="737213"/>
            <a:ext cx="2936111" cy="5190095"/>
          </a:xfrm>
          <a:prstGeom prst="rect">
            <a:avLst/>
          </a:prstGeom>
        </p:spPr>
      </p:pic>
    </p:spTree>
    <p:extLst>
      <p:ext uri="{BB962C8B-B14F-4D97-AF65-F5344CB8AC3E}">
        <p14:creationId xmlns:p14="http://schemas.microsoft.com/office/powerpoint/2010/main" val="167819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3078" y="307517"/>
            <a:ext cx="7608470" cy="837502"/>
          </a:xfrm>
        </p:spPr>
        <p:txBody>
          <a:bodyPr>
            <a:noAutofit/>
          </a:bodyPr>
          <a:lstStyle/>
          <a:p>
            <a:br>
              <a:rPr lang="en-GB" sz="4000" dirty="0"/>
            </a:br>
            <a:r>
              <a:rPr lang="en-GB" sz="5700" dirty="0">
                <a:latin typeface="Calibri" panose="020F0502020204030204" pitchFamily="34" charset="0"/>
                <a:cs typeface="Calibri" panose="020F0502020204030204" pitchFamily="34" charset="0"/>
              </a:rPr>
              <a:t>Year 4 Subtraction</a:t>
            </a:r>
          </a:p>
        </p:txBody>
      </p:sp>
      <p:sp>
        <p:nvSpPr>
          <p:cNvPr id="6" name="TextBox 5">
            <a:extLst>
              <a:ext uri="{FF2B5EF4-FFF2-40B4-BE49-F238E27FC236}">
                <a16:creationId xmlns:a16="http://schemas.microsoft.com/office/drawing/2014/main" id="{980DEEEE-F617-4EF7-B3DE-C51652257B53}"/>
              </a:ext>
            </a:extLst>
          </p:cNvPr>
          <p:cNvSpPr txBox="1"/>
          <p:nvPr/>
        </p:nvSpPr>
        <p:spPr>
          <a:xfrm>
            <a:off x="397565" y="1145019"/>
            <a:ext cx="9978887" cy="1661993"/>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p>
          <a:p>
            <a:r>
              <a:rPr lang="en-GB" sz="2800" b="0" i="0" u="none" strike="noStrike" baseline="0" dirty="0">
                <a:solidFill>
                  <a:srgbClr val="000000"/>
                </a:solidFill>
                <a:latin typeface="Calibri" panose="020F0502020204030204" pitchFamily="34" charset="0"/>
              </a:rPr>
              <a:t>Subtract numbers with up to 4 digits using the formal written methods of columnar subtraction. </a:t>
            </a:r>
            <a:r>
              <a:rPr lang="en-GB" sz="1800" b="0" i="0" u="none" strike="noStrike" baseline="0" dirty="0">
                <a:solidFill>
                  <a:srgbClr val="000000"/>
                </a:solidFill>
                <a:latin typeface="Calibri" panose="020F0502020204030204" pitchFamily="34" charset="0"/>
              </a:rPr>
              <a:t>	</a:t>
            </a:r>
          </a:p>
          <a:p>
            <a:endParaRPr lang="en-GB" sz="1800" b="0" i="0" u="none" strike="noStrike" baseline="0" dirty="0">
              <a:solidFill>
                <a:srgbClr val="000000"/>
              </a:solidFill>
              <a:latin typeface="Calibri" panose="020F0502020204030204" pitchFamily="34" charset="0"/>
            </a:endParaRPr>
          </a:p>
        </p:txBody>
      </p:sp>
      <p:pic>
        <p:nvPicPr>
          <p:cNvPr id="3" name="Picture 2">
            <a:extLst>
              <a:ext uri="{FF2B5EF4-FFF2-40B4-BE49-F238E27FC236}">
                <a16:creationId xmlns:a16="http://schemas.microsoft.com/office/drawing/2014/main" id="{A8F612D3-0C08-47D5-818D-E121E37EA66B}"/>
              </a:ext>
            </a:extLst>
          </p:cNvPr>
          <p:cNvPicPr>
            <a:picLocks noChangeAspect="1"/>
          </p:cNvPicPr>
          <p:nvPr/>
        </p:nvPicPr>
        <p:blipFill>
          <a:blip r:embed="rId2"/>
          <a:stretch>
            <a:fillRect/>
          </a:stretch>
        </p:blipFill>
        <p:spPr>
          <a:xfrm>
            <a:off x="789043" y="2807012"/>
            <a:ext cx="2775791" cy="3145897"/>
          </a:xfrm>
          <a:prstGeom prst="rect">
            <a:avLst/>
          </a:prstGeom>
        </p:spPr>
      </p:pic>
      <p:pic>
        <p:nvPicPr>
          <p:cNvPr id="7" name="Picture 6">
            <a:extLst>
              <a:ext uri="{FF2B5EF4-FFF2-40B4-BE49-F238E27FC236}">
                <a16:creationId xmlns:a16="http://schemas.microsoft.com/office/drawing/2014/main" id="{DEE98DCC-C542-4A9F-999D-E4901262516F}"/>
              </a:ext>
            </a:extLst>
          </p:cNvPr>
          <p:cNvPicPr>
            <a:picLocks noChangeAspect="1"/>
          </p:cNvPicPr>
          <p:nvPr/>
        </p:nvPicPr>
        <p:blipFill>
          <a:blip r:embed="rId3"/>
          <a:stretch>
            <a:fillRect/>
          </a:stretch>
        </p:blipFill>
        <p:spPr>
          <a:xfrm>
            <a:off x="4688741" y="2677305"/>
            <a:ext cx="2814517" cy="3236014"/>
          </a:xfrm>
          <a:prstGeom prst="rect">
            <a:avLst/>
          </a:prstGeom>
        </p:spPr>
      </p:pic>
    </p:spTree>
    <p:extLst>
      <p:ext uri="{BB962C8B-B14F-4D97-AF65-F5344CB8AC3E}">
        <p14:creationId xmlns:p14="http://schemas.microsoft.com/office/powerpoint/2010/main" val="1545761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254131" y="281613"/>
            <a:ext cx="9406704" cy="837502"/>
          </a:xfrm>
        </p:spPr>
        <p:txBody>
          <a:bodyPr>
            <a:noAutofit/>
          </a:bodyPr>
          <a:lstStyle/>
          <a:p>
            <a:r>
              <a:rPr lang="en-GB" sz="5700" dirty="0">
                <a:latin typeface="Calibri" panose="020F0502020204030204" pitchFamily="34" charset="0"/>
                <a:cs typeface="Calibri" panose="020F0502020204030204" pitchFamily="34" charset="0"/>
              </a:rPr>
              <a:t>Year 4 Multiplication</a:t>
            </a:r>
          </a:p>
        </p:txBody>
      </p:sp>
      <p:sp>
        <p:nvSpPr>
          <p:cNvPr id="5" name="TextBox 4">
            <a:extLst>
              <a:ext uri="{FF2B5EF4-FFF2-40B4-BE49-F238E27FC236}">
                <a16:creationId xmlns:a16="http://schemas.microsoft.com/office/drawing/2014/main" id="{E68407D0-943D-43D5-8F91-432A94139D4D}"/>
              </a:ext>
            </a:extLst>
          </p:cNvPr>
          <p:cNvSpPr txBox="1"/>
          <p:nvPr/>
        </p:nvSpPr>
        <p:spPr>
          <a:xfrm>
            <a:off x="373401" y="1026350"/>
            <a:ext cx="9115156" cy="1815882"/>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 </a:t>
            </a:r>
            <a:endParaRPr lang="en-GB" sz="280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Multiply two-digit and three-digit numbers by a one-digit number using formal written method.</a:t>
            </a:r>
            <a:r>
              <a:rPr lang="en-GB" sz="1800" b="0" i="0" u="none" strike="noStrike" baseline="0" dirty="0">
                <a:solidFill>
                  <a:srgbClr val="000000"/>
                </a:solidFill>
                <a:latin typeface="Calibri" panose="020F0502020204030204" pitchFamily="34" charset="0"/>
              </a:rPr>
              <a:t> 	</a:t>
            </a:r>
          </a:p>
          <a:p>
            <a:r>
              <a:rPr lang="en-GB" sz="2800" b="0" i="0" u="none" strike="noStrike" baseline="0" dirty="0">
                <a:solidFill>
                  <a:srgbClr val="000000"/>
                </a:solidFill>
                <a:latin typeface="Calibri" panose="020F0502020204030204" pitchFamily="34" charset="0"/>
              </a:rPr>
              <a:t>	</a:t>
            </a:r>
          </a:p>
        </p:txBody>
      </p:sp>
      <p:pic>
        <p:nvPicPr>
          <p:cNvPr id="3" name="Picture 2">
            <a:extLst>
              <a:ext uri="{FF2B5EF4-FFF2-40B4-BE49-F238E27FC236}">
                <a16:creationId xmlns:a16="http://schemas.microsoft.com/office/drawing/2014/main" id="{AF456E2A-6F85-4F08-922B-552A991DA264}"/>
              </a:ext>
            </a:extLst>
          </p:cNvPr>
          <p:cNvPicPr>
            <a:picLocks noChangeAspect="1"/>
          </p:cNvPicPr>
          <p:nvPr/>
        </p:nvPicPr>
        <p:blipFill>
          <a:blip r:embed="rId2"/>
          <a:stretch>
            <a:fillRect/>
          </a:stretch>
        </p:blipFill>
        <p:spPr>
          <a:xfrm>
            <a:off x="695648" y="2842232"/>
            <a:ext cx="3293255" cy="3210510"/>
          </a:xfrm>
          <a:prstGeom prst="rect">
            <a:avLst/>
          </a:prstGeom>
        </p:spPr>
      </p:pic>
      <p:pic>
        <p:nvPicPr>
          <p:cNvPr id="7" name="Picture 6">
            <a:extLst>
              <a:ext uri="{FF2B5EF4-FFF2-40B4-BE49-F238E27FC236}">
                <a16:creationId xmlns:a16="http://schemas.microsoft.com/office/drawing/2014/main" id="{7CB23DA8-5643-4494-898F-08A64DF5D23E}"/>
              </a:ext>
            </a:extLst>
          </p:cNvPr>
          <p:cNvPicPr>
            <a:picLocks noChangeAspect="1"/>
          </p:cNvPicPr>
          <p:nvPr/>
        </p:nvPicPr>
        <p:blipFill>
          <a:blip r:embed="rId3"/>
          <a:stretch>
            <a:fillRect/>
          </a:stretch>
        </p:blipFill>
        <p:spPr>
          <a:xfrm>
            <a:off x="4957483" y="2661648"/>
            <a:ext cx="3090278" cy="3571678"/>
          </a:xfrm>
          <a:prstGeom prst="rect">
            <a:avLst/>
          </a:prstGeom>
        </p:spPr>
      </p:pic>
    </p:spTree>
    <p:extLst>
      <p:ext uri="{BB962C8B-B14F-4D97-AF65-F5344CB8AC3E}">
        <p14:creationId xmlns:p14="http://schemas.microsoft.com/office/powerpoint/2010/main" val="1233045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7919" y="273627"/>
            <a:ext cx="9087872" cy="837502"/>
          </a:xfrm>
        </p:spPr>
        <p:txBody>
          <a:bodyPr>
            <a:noAutofit/>
          </a:bodyPr>
          <a:lstStyle/>
          <a:p>
            <a:r>
              <a:rPr lang="en-GB" sz="5700" dirty="0">
                <a:latin typeface="Calibri" panose="020F0502020204030204" pitchFamily="34" charset="0"/>
                <a:cs typeface="Calibri" panose="020F0502020204030204" pitchFamily="34" charset="0"/>
              </a:rPr>
              <a:t>Year 4 Division</a:t>
            </a:r>
          </a:p>
        </p:txBody>
      </p:sp>
      <p:sp>
        <p:nvSpPr>
          <p:cNvPr id="6" name="TextBox 5">
            <a:extLst>
              <a:ext uri="{FF2B5EF4-FFF2-40B4-BE49-F238E27FC236}">
                <a16:creationId xmlns:a16="http://schemas.microsoft.com/office/drawing/2014/main" id="{212F9E67-4112-483F-90BD-5BA54BFE0B23}"/>
              </a:ext>
            </a:extLst>
          </p:cNvPr>
          <p:cNvSpPr txBox="1"/>
          <p:nvPr/>
        </p:nvSpPr>
        <p:spPr>
          <a:xfrm>
            <a:off x="307919" y="1111129"/>
            <a:ext cx="9964076" cy="1661993"/>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a:t>
            </a:r>
          </a:p>
          <a:p>
            <a:pPr algn="l"/>
            <a:r>
              <a:rPr lang="en-GB" sz="2800" b="0" i="0" u="none" strike="noStrike" baseline="0" dirty="0">
                <a:solidFill>
                  <a:srgbClr val="000000"/>
                </a:solidFill>
                <a:latin typeface="Calibri" panose="020F0502020204030204" pitchFamily="34" charset="0"/>
              </a:rPr>
              <a:t>Moving towards dividing numbers up to 3 digits by a one‐digit number using the formal written method of short division.</a:t>
            </a:r>
            <a:r>
              <a:rPr lang="en-GB" sz="1800" b="0" i="0" u="none" strike="noStrike" baseline="0" dirty="0">
                <a:solidFill>
                  <a:srgbClr val="000000"/>
                </a:solidFill>
                <a:latin typeface="Calibri" panose="020F0502020204030204" pitchFamily="34" charset="0"/>
              </a:rPr>
              <a:t> 	</a:t>
            </a:r>
          </a:p>
          <a:p>
            <a:endParaRPr lang="en-GB" sz="1800" dirty="0">
              <a:solidFill>
                <a:srgbClr val="000000"/>
              </a:solidFill>
              <a:latin typeface="Calibri" panose="020F0502020204030204" pitchFamily="34" charset="0"/>
            </a:endParaRPr>
          </a:p>
        </p:txBody>
      </p:sp>
      <p:pic>
        <p:nvPicPr>
          <p:cNvPr id="3" name="Picture 2">
            <a:extLst>
              <a:ext uri="{FF2B5EF4-FFF2-40B4-BE49-F238E27FC236}">
                <a16:creationId xmlns:a16="http://schemas.microsoft.com/office/drawing/2014/main" id="{CD4740FB-6275-45D9-A6BD-B52F07478FE2}"/>
              </a:ext>
            </a:extLst>
          </p:cNvPr>
          <p:cNvPicPr>
            <a:picLocks noChangeAspect="1"/>
          </p:cNvPicPr>
          <p:nvPr/>
        </p:nvPicPr>
        <p:blipFill>
          <a:blip r:embed="rId2"/>
          <a:stretch>
            <a:fillRect/>
          </a:stretch>
        </p:blipFill>
        <p:spPr>
          <a:xfrm>
            <a:off x="789568" y="2907933"/>
            <a:ext cx="2988861" cy="3676440"/>
          </a:xfrm>
          <a:prstGeom prst="rect">
            <a:avLst/>
          </a:prstGeom>
        </p:spPr>
      </p:pic>
      <p:pic>
        <p:nvPicPr>
          <p:cNvPr id="7" name="Picture 6">
            <a:extLst>
              <a:ext uri="{FF2B5EF4-FFF2-40B4-BE49-F238E27FC236}">
                <a16:creationId xmlns:a16="http://schemas.microsoft.com/office/drawing/2014/main" id="{9FE8F1F1-5929-4262-8774-D0CF7BAE9FFE}"/>
              </a:ext>
            </a:extLst>
          </p:cNvPr>
          <p:cNvPicPr>
            <a:picLocks noChangeAspect="1"/>
          </p:cNvPicPr>
          <p:nvPr/>
        </p:nvPicPr>
        <p:blipFill>
          <a:blip r:embed="rId3"/>
          <a:stretch>
            <a:fillRect/>
          </a:stretch>
        </p:blipFill>
        <p:spPr>
          <a:xfrm>
            <a:off x="4541726" y="2904620"/>
            <a:ext cx="3370478" cy="2767503"/>
          </a:xfrm>
          <a:prstGeom prst="rect">
            <a:avLst/>
          </a:prstGeom>
        </p:spPr>
      </p:pic>
    </p:spTree>
    <p:extLst>
      <p:ext uri="{BB962C8B-B14F-4D97-AF65-F5344CB8AC3E}">
        <p14:creationId xmlns:p14="http://schemas.microsoft.com/office/powerpoint/2010/main" val="891621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B2157-04AD-4AC8-8ADF-7A6642641051}"/>
              </a:ext>
            </a:extLst>
          </p:cNvPr>
          <p:cNvSpPr>
            <a:spLocks noGrp="1"/>
          </p:cNvSpPr>
          <p:nvPr>
            <p:ph type="title"/>
          </p:nvPr>
        </p:nvSpPr>
        <p:spPr>
          <a:xfrm>
            <a:off x="463826" y="192754"/>
            <a:ext cx="10515600" cy="1065735"/>
          </a:xfrm>
        </p:spPr>
        <p:txBody>
          <a:bodyPr>
            <a:normAutofit/>
          </a:bodyPr>
          <a:lstStyle/>
          <a:p>
            <a:r>
              <a:rPr lang="en-GB" altLang="en-US" sz="5700" dirty="0">
                <a:latin typeface="Calibri" panose="020F0502020204030204" pitchFamily="34" charset="0"/>
                <a:cs typeface="Calibri" panose="020F0502020204030204" pitchFamily="34" charset="0"/>
              </a:rPr>
              <a:t>Helping At Home</a:t>
            </a:r>
            <a:endParaRPr lang="en-GB" sz="5700"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87897182-134D-4E47-BE28-1849A2E5F310}"/>
              </a:ext>
            </a:extLst>
          </p:cNvPr>
          <p:cNvSpPr>
            <a:spLocks noGrp="1"/>
          </p:cNvSpPr>
          <p:nvPr>
            <p:ph type="body" idx="1"/>
          </p:nvPr>
        </p:nvSpPr>
        <p:spPr>
          <a:xfrm>
            <a:off x="463826" y="1441074"/>
            <a:ext cx="9342783" cy="4668178"/>
          </a:xfrm>
        </p:spPr>
        <p:txBody>
          <a:bodyPr>
            <a:normAutofit fontScale="40000" lnSpcReduction="20000"/>
          </a:bodyPr>
          <a:lstStyle/>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Be positive about maths.</a:t>
            </a:r>
          </a:p>
          <a:p>
            <a:pPr eaLnBrk="1" hangingPunct="1"/>
            <a:r>
              <a:rPr lang="en-GB" altLang="en-US" sz="6000" dirty="0">
                <a:solidFill>
                  <a:schemeClr val="tx1"/>
                </a:solidFill>
                <a:latin typeface="Calibri" panose="020F0502020204030204" pitchFamily="34" charset="0"/>
                <a:cs typeface="Calibri" panose="020F0502020204030204" pitchFamily="34" charset="0"/>
              </a:rPr>
              <a:t>Use playing cards to add together 2 cards.  Try with subtraction and multiplication too.</a:t>
            </a:r>
          </a:p>
          <a:p>
            <a:pPr eaLnBrk="1" hangingPunct="1"/>
            <a:r>
              <a:rPr lang="en-GB" altLang="en-US" sz="6000" dirty="0">
                <a:solidFill>
                  <a:schemeClr val="tx1"/>
                </a:solidFill>
                <a:latin typeface="Calibri" panose="020F0502020204030204" pitchFamily="34" charset="0"/>
                <a:cs typeface="Calibri" panose="020F0502020204030204" pitchFamily="34" charset="0"/>
              </a:rPr>
              <a:t>Play traditional board games.</a:t>
            </a:r>
          </a:p>
          <a:p>
            <a:pPr eaLnBrk="1" hangingPunct="1"/>
            <a:r>
              <a:rPr lang="en-GB" altLang="en-US" sz="6000" dirty="0">
                <a:solidFill>
                  <a:schemeClr val="tx1"/>
                </a:solidFill>
                <a:latin typeface="Calibri" panose="020F0502020204030204" pitchFamily="34" charset="0"/>
                <a:cs typeface="Calibri" panose="020F0502020204030204" pitchFamily="34" charset="0"/>
              </a:rPr>
              <a:t>Go shopping - explore costs and different ways to make money totals.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Keep cooking – follow recipes using weights and measure and develop ideas of what time food needs to go into the oven/ come out based on cooking times and when the meal is required.</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Use TV schedules to look at duration of programmes.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Look at weather APPs to explore the probability of rain etc.</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When on the move, discuss journey lengths and how the speed can affect the time of arrival etc.</a:t>
            </a:r>
          </a:p>
          <a:p>
            <a:endParaRPr lang="en-GB" dirty="0"/>
          </a:p>
        </p:txBody>
      </p:sp>
      <p:pic>
        <p:nvPicPr>
          <p:cNvPr id="4" name="Picture 4">
            <a:extLst>
              <a:ext uri="{FF2B5EF4-FFF2-40B4-BE49-F238E27FC236}">
                <a16:creationId xmlns:a16="http://schemas.microsoft.com/office/drawing/2014/main" id="{58D25347-EBAC-4727-8948-C2E2E3FA1F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7402" y="192754"/>
            <a:ext cx="1780772" cy="13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600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F2B36-EEB2-40A5-9996-4080194B1361}"/>
              </a:ext>
            </a:extLst>
          </p:cNvPr>
          <p:cNvSpPr>
            <a:spLocks noGrp="1"/>
          </p:cNvSpPr>
          <p:nvPr>
            <p:ph type="title"/>
          </p:nvPr>
        </p:nvSpPr>
        <p:spPr>
          <a:xfrm>
            <a:off x="328424" y="640173"/>
            <a:ext cx="10515600" cy="478622"/>
          </a:xfrm>
        </p:spPr>
        <p:txBody>
          <a:bodyPr>
            <a:noAutofit/>
          </a:bodyPr>
          <a:lstStyle/>
          <a:p>
            <a:r>
              <a:rPr lang="en-GB" sz="5700" dirty="0">
                <a:latin typeface="Calibri" panose="020F0502020204030204" pitchFamily="34" charset="0"/>
                <a:cs typeface="Calibri" panose="020F0502020204030204" pitchFamily="34" charset="0"/>
              </a:rPr>
              <a:t>Useful websites</a:t>
            </a:r>
          </a:p>
        </p:txBody>
      </p:sp>
      <p:sp>
        <p:nvSpPr>
          <p:cNvPr id="3" name="Text Placeholder 2">
            <a:extLst>
              <a:ext uri="{FF2B5EF4-FFF2-40B4-BE49-F238E27FC236}">
                <a16:creationId xmlns:a16="http://schemas.microsoft.com/office/drawing/2014/main" id="{C0D826A3-08B3-4C54-86A3-2FFB29569E8F}"/>
              </a:ext>
            </a:extLst>
          </p:cNvPr>
          <p:cNvSpPr>
            <a:spLocks noGrp="1"/>
          </p:cNvSpPr>
          <p:nvPr>
            <p:ph type="body" idx="1"/>
          </p:nvPr>
        </p:nvSpPr>
        <p:spPr>
          <a:xfrm>
            <a:off x="328424" y="1118795"/>
            <a:ext cx="10515600" cy="5414527"/>
          </a:xfrm>
        </p:spPr>
        <p:txBody>
          <a:bodyPr/>
          <a:lstStyle/>
          <a:p>
            <a:r>
              <a:rPr lang="en-GB" sz="2000" b="0" i="0" u="none" strike="noStrike" baseline="0" dirty="0">
                <a:solidFill>
                  <a:srgbClr val="000000"/>
                </a:solidFill>
                <a:hlinkClick r:id="rId2"/>
              </a:rPr>
              <a:t>www.mathsisfun.com/</a:t>
            </a:r>
            <a:r>
              <a:rPr lang="en-GB" sz="2000" b="0" i="0" u="none" strike="noStrike" baseline="0" dirty="0">
                <a:solidFill>
                  <a:srgbClr val="000000"/>
                </a:solidFill>
              </a:rPr>
              <a:t>   </a:t>
            </a:r>
          </a:p>
          <a:p>
            <a:r>
              <a:rPr lang="en-GB" sz="2000" b="0" i="0" u="none" strike="noStrike" baseline="0" dirty="0">
                <a:solidFill>
                  <a:srgbClr val="000000"/>
                </a:solidFill>
                <a:hlinkClick r:id="rId3"/>
              </a:rPr>
              <a:t>http://www.maths-games.org</a:t>
            </a:r>
            <a:r>
              <a:rPr lang="en-GB" sz="2000" b="0" i="0" u="none" strike="noStrike" baseline="0" dirty="0">
                <a:solidFill>
                  <a:srgbClr val="000000"/>
                </a:solidFill>
              </a:rPr>
              <a:t> </a:t>
            </a:r>
          </a:p>
          <a:p>
            <a:r>
              <a:rPr lang="en-GB" sz="2000" dirty="0">
                <a:hlinkClick r:id="rId4"/>
              </a:rPr>
              <a:t>Woodlands Resources Maths Zone - Free Maths Games (primaryhomeworkhelp.co.uk)</a:t>
            </a:r>
            <a:endParaRPr lang="en-GB" sz="2000" b="0" i="0" u="none" strike="noStrike" baseline="0" dirty="0">
              <a:solidFill>
                <a:srgbClr val="000000"/>
              </a:solidFill>
            </a:endParaRPr>
          </a:p>
          <a:p>
            <a:r>
              <a:rPr lang="en-GB" sz="2000" dirty="0">
                <a:hlinkClick r:id="rId5"/>
              </a:rPr>
              <a:t>Primary resources, homework help and online games - BBC Bitesize</a:t>
            </a:r>
            <a:r>
              <a:rPr lang="en-GB" sz="2000" b="0" i="0" u="none" strike="noStrike" baseline="0" dirty="0">
                <a:solidFill>
                  <a:srgbClr val="000000"/>
                </a:solidFill>
              </a:rPr>
              <a:t> </a:t>
            </a:r>
          </a:p>
          <a:p>
            <a:r>
              <a:rPr lang="en-GB" sz="2000" dirty="0">
                <a:hlinkClick r:id="rId6"/>
              </a:rPr>
              <a:t>Learn to Count with fun Counting Games for KS1 Children (topmarks.co.uk)</a:t>
            </a:r>
            <a:endParaRPr lang="en-GB" sz="2000" b="0" i="0" u="none" strike="noStrike" baseline="0" dirty="0">
              <a:solidFill>
                <a:srgbClr val="000000"/>
              </a:solidFill>
            </a:endParaRPr>
          </a:p>
          <a:p>
            <a:r>
              <a:rPr lang="en-GB" sz="2000" b="0" i="0" u="none" strike="noStrike" baseline="0" dirty="0">
                <a:solidFill>
                  <a:srgbClr val="000000"/>
                </a:solidFill>
              </a:rPr>
              <a:t> </a:t>
            </a:r>
          </a:p>
          <a:p>
            <a:r>
              <a:rPr lang="en-GB" sz="2000" b="0" i="0" u="none" strike="noStrike" baseline="0" dirty="0">
                <a:solidFill>
                  <a:srgbClr val="000000"/>
                </a:solidFill>
              </a:rPr>
              <a:t> </a:t>
            </a:r>
            <a:r>
              <a:rPr lang="en-GB" sz="2000" b="1" i="0" u="none" strike="noStrike" baseline="0" dirty="0">
                <a:solidFill>
                  <a:srgbClr val="000000"/>
                </a:solidFill>
              </a:rPr>
              <a:t>Online money games: </a:t>
            </a:r>
            <a:endParaRPr lang="en-GB" sz="2000" b="0" i="0" u="none" strike="noStrike" baseline="0" dirty="0">
              <a:solidFill>
                <a:srgbClr val="000000"/>
              </a:solidFill>
            </a:endParaRPr>
          </a:p>
          <a:p>
            <a:r>
              <a:rPr lang="en-GB" sz="2000" b="0" i="0" u="none" strike="noStrike" baseline="0" dirty="0">
                <a:solidFill>
                  <a:srgbClr val="000000"/>
                </a:solidFill>
                <a:hlinkClick r:id="rId7"/>
              </a:rPr>
              <a:t>http://mathszone.co.uk/using-applying/using-money/</a:t>
            </a:r>
            <a:r>
              <a:rPr lang="en-GB" sz="2000" b="0" i="0" u="none" strike="noStrike" baseline="0" dirty="0">
                <a:solidFill>
                  <a:srgbClr val="000000"/>
                </a:solidFill>
              </a:rPr>
              <a:t>   </a:t>
            </a:r>
          </a:p>
          <a:p>
            <a:r>
              <a:rPr lang="en-GB" sz="2000" b="0" i="0" u="none" strike="noStrike" baseline="0" dirty="0">
                <a:solidFill>
                  <a:srgbClr val="000000"/>
                </a:solidFill>
                <a:hlinkClick r:id="rId8"/>
              </a:rPr>
              <a:t>http://www.kidsmathgamesonline.com/money.html</a:t>
            </a:r>
            <a:r>
              <a:rPr lang="en-GB" sz="2000" b="0" i="0" u="none" strike="noStrike" baseline="0" dirty="0">
                <a:solidFill>
                  <a:srgbClr val="000000"/>
                </a:solidFill>
              </a:rPr>
              <a:t>  </a:t>
            </a:r>
          </a:p>
          <a:p>
            <a:r>
              <a:rPr lang="en-GB" sz="2000" b="0" i="0" u="none" strike="noStrike" baseline="0" dirty="0">
                <a:solidFill>
                  <a:srgbClr val="000000"/>
                </a:solidFill>
                <a:hlinkClick r:id="rId9"/>
              </a:rPr>
              <a:t>http://www.topmarks.co.uk/maths-games/7-11-years/money</a:t>
            </a:r>
            <a:r>
              <a:rPr lang="en-GB" sz="2000" b="0" i="0" u="none" strike="noStrike" baseline="0" dirty="0">
                <a:solidFill>
                  <a:srgbClr val="000000"/>
                </a:solidFill>
              </a:rPr>
              <a:t>  </a:t>
            </a:r>
          </a:p>
          <a:p>
            <a:endParaRPr lang="en-GB" sz="1800" b="0" i="0" u="none" strike="noStrike" baseline="0" dirty="0">
              <a:solidFill>
                <a:srgbClr val="000000"/>
              </a:solidFill>
              <a:latin typeface="Calibri" panose="020F0502020204030204" pitchFamily="34" charset="0"/>
            </a:endParaRPr>
          </a:p>
          <a:p>
            <a:endParaRPr lang="en-GB" dirty="0"/>
          </a:p>
        </p:txBody>
      </p:sp>
    </p:spTree>
    <p:extLst>
      <p:ext uri="{BB962C8B-B14F-4D97-AF65-F5344CB8AC3E}">
        <p14:creationId xmlns:p14="http://schemas.microsoft.com/office/powerpoint/2010/main" val="543923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077" y="1976887"/>
            <a:ext cx="7628376" cy="1168400"/>
          </a:xfrm>
        </p:spPr>
        <p:txBody>
          <a:bodyPr>
            <a:normAutofit/>
          </a:bodyPr>
          <a:lstStyle/>
          <a:p>
            <a:r>
              <a:rPr lang="en-GB" sz="6000" b="1" dirty="0">
                <a:latin typeface="Calibri" panose="020F0502020204030204" pitchFamily="34" charset="0"/>
                <a:cs typeface="Calibri" panose="020F0502020204030204" pitchFamily="34" charset="0"/>
              </a:rPr>
              <a:t>Thank you for listening </a:t>
            </a:r>
          </a:p>
        </p:txBody>
      </p:sp>
      <p:sp>
        <p:nvSpPr>
          <p:cNvPr id="3" name="Content Placeholder 2"/>
          <p:cNvSpPr>
            <a:spLocks noGrp="1"/>
          </p:cNvSpPr>
          <p:nvPr>
            <p:ph idx="1"/>
          </p:nvPr>
        </p:nvSpPr>
        <p:spPr>
          <a:xfrm>
            <a:off x="797428" y="3256856"/>
            <a:ext cx="8253807" cy="4267200"/>
          </a:xfrm>
        </p:spPr>
        <p:txBody>
          <a:bodyPr>
            <a:normAutofit/>
          </a:bodyPr>
          <a:lstStyle/>
          <a:p>
            <a:pPr marL="0" indent="0">
              <a:buNone/>
            </a:pPr>
            <a:r>
              <a:rPr lang="en-GB" sz="3600" dirty="0">
                <a:latin typeface="Calibri" panose="020F0502020204030204" pitchFamily="34" charset="0"/>
                <a:cs typeface="Calibri" panose="020F0502020204030204" pitchFamily="34" charset="0"/>
              </a:rPr>
              <a:t>We will collect your children – enjoy doing some maths!</a:t>
            </a:r>
          </a:p>
          <a:p>
            <a:pPr marL="0" indent="0">
              <a:buNone/>
            </a:pPr>
            <a:endParaRPr lang="en-GB" sz="2400" dirty="0"/>
          </a:p>
          <a:p>
            <a:pPr marL="0" indent="0">
              <a:buNone/>
            </a:pPr>
            <a:endParaRPr lang="en-GB" sz="2400" dirty="0"/>
          </a:p>
        </p:txBody>
      </p:sp>
      <p:pic>
        <p:nvPicPr>
          <p:cNvPr id="4" name="Picture 3"/>
          <p:cNvPicPr>
            <a:picLocks noChangeAspect="1"/>
          </p:cNvPicPr>
          <p:nvPr/>
        </p:nvPicPr>
        <p:blipFill>
          <a:blip r:embed="rId2"/>
          <a:stretch>
            <a:fillRect/>
          </a:stretch>
        </p:blipFill>
        <p:spPr>
          <a:xfrm>
            <a:off x="3783186" y="272622"/>
            <a:ext cx="1994762" cy="1623722"/>
          </a:xfrm>
          <a:prstGeom prst="rect">
            <a:avLst/>
          </a:prstGeom>
        </p:spPr>
      </p:pic>
    </p:spTree>
    <p:extLst>
      <p:ext uri="{BB962C8B-B14F-4D97-AF65-F5344CB8AC3E}">
        <p14:creationId xmlns:p14="http://schemas.microsoft.com/office/powerpoint/2010/main" val="641636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583</TotalTime>
  <Words>984</Words>
  <Application>Microsoft Office PowerPoint</Application>
  <PresentationFormat>Widescreen</PresentationFormat>
  <Paragraphs>79</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Trebuchet MS</vt:lpstr>
      <vt:lpstr>Wingdings</vt:lpstr>
      <vt:lpstr>Wingdings 3</vt:lpstr>
      <vt:lpstr>Facet</vt:lpstr>
      <vt:lpstr>Welcome to our Year 4 Maths Café</vt:lpstr>
      <vt:lpstr>Welcome </vt:lpstr>
      <vt:lpstr>PowerPoint Presentation</vt:lpstr>
      <vt:lpstr>Examples of Fluency</vt:lpstr>
      <vt:lpstr>Examples of Reasoning</vt:lpstr>
      <vt:lpstr>Examples of Problem solving</vt:lpstr>
      <vt:lpstr>Maths at Hatch Warren Junior School  Since September 2023, we have moved away from ‘Wave’ maths teaching to a Mastery approach.</vt:lpstr>
      <vt:lpstr>Key features of a mastery approach</vt:lpstr>
      <vt:lpstr>Key features of a mastery approach</vt:lpstr>
      <vt:lpstr>PowerPoint Presentation</vt:lpstr>
      <vt:lpstr>In maths lessons </vt:lpstr>
      <vt:lpstr>PowerPoint Presentation</vt:lpstr>
      <vt:lpstr>Calculation Strategies</vt:lpstr>
      <vt:lpstr>PowerPoint Presentation</vt:lpstr>
      <vt:lpstr>Year 4 Addition</vt:lpstr>
      <vt:lpstr> Year 4 Subtraction</vt:lpstr>
      <vt:lpstr>Year 4 Multiplication</vt:lpstr>
      <vt:lpstr>Year 4 Division</vt:lpstr>
      <vt:lpstr>Helping At Home</vt:lpstr>
      <vt:lpstr>Useful websites</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Hatch Warren Junior School</dc:title>
  <dc:creator>Beckie Taft</dc:creator>
  <cp:lastModifiedBy>Beckie Taft</cp:lastModifiedBy>
  <cp:revision>62</cp:revision>
  <cp:lastPrinted>2024-02-19T15:05:55Z</cp:lastPrinted>
  <dcterms:created xsi:type="dcterms:W3CDTF">2023-12-06T09:55:24Z</dcterms:created>
  <dcterms:modified xsi:type="dcterms:W3CDTF">2024-02-19T15:16:22Z</dcterms:modified>
</cp:coreProperties>
</file>