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7" r:id="rId3"/>
    <p:sldId id="271" r:id="rId4"/>
    <p:sldId id="270" r:id="rId5"/>
    <p:sldId id="258" r:id="rId6"/>
    <p:sldId id="259" r:id="rId7"/>
    <p:sldId id="260" r:id="rId8"/>
    <p:sldId id="268" r:id="rId9"/>
    <p:sldId id="261" r:id="rId10"/>
    <p:sldId id="272" r:id="rId11"/>
    <p:sldId id="269" r:id="rId12"/>
    <p:sldId id="262" r:id="rId13"/>
    <p:sldId id="265" r:id="rId14"/>
    <p:sldId id="266" r:id="rId15"/>
    <p:sldId id="273" r:id="rId16"/>
    <p:sldId id="264"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66F9D07-BB7E-3A30-1497-3138D35E9715}" v="103" dt="2023-01-20T13:38:16.0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113" d="100"/>
          <a:sy n="113" d="100"/>
        </p:scale>
        <p:origin x="39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11/26/2025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11/26/2025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11/26/2025</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11/26/2025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11/26/2025</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hants.gov.uk/thingstodo/outdoorcentres/education/our-centres/runwaysend"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69111" y="231489"/>
            <a:ext cx="4734276" cy="1646302"/>
          </a:xfrm>
        </p:spPr>
        <p:txBody>
          <a:bodyPr/>
          <a:lstStyle/>
          <a:p>
            <a:r>
              <a:rPr lang="en-GB" dirty="0">
                <a:solidFill>
                  <a:schemeClr val="accent2">
                    <a:lumMod val="75000"/>
                  </a:schemeClr>
                </a:solidFill>
              </a:rPr>
              <a:t>Hatch Warren Junior School</a:t>
            </a:r>
          </a:p>
        </p:txBody>
      </p:sp>
      <p:sp>
        <p:nvSpPr>
          <p:cNvPr id="3" name="Subtitle 2"/>
          <p:cNvSpPr>
            <a:spLocks noGrp="1"/>
          </p:cNvSpPr>
          <p:nvPr>
            <p:ph type="subTitle" idx="1"/>
          </p:nvPr>
        </p:nvSpPr>
        <p:spPr>
          <a:xfrm>
            <a:off x="408791" y="2942795"/>
            <a:ext cx="10381130" cy="1096899"/>
          </a:xfrm>
        </p:spPr>
        <p:txBody>
          <a:bodyPr>
            <a:noAutofit/>
          </a:bodyPr>
          <a:lstStyle/>
          <a:p>
            <a:pPr algn="ctr"/>
            <a:r>
              <a:rPr lang="en-GB" sz="6600" dirty="0">
                <a:solidFill>
                  <a:schemeClr val="tx1"/>
                </a:solidFill>
              </a:rPr>
              <a:t>Welcome! </a:t>
            </a:r>
          </a:p>
          <a:p>
            <a:pPr algn="ctr"/>
            <a:r>
              <a:rPr lang="en-GB" sz="3600" dirty="0">
                <a:solidFill>
                  <a:schemeClr val="tx1"/>
                </a:solidFill>
              </a:rPr>
              <a:t>Runway’s End residential information evening </a:t>
            </a:r>
          </a:p>
          <a:p>
            <a:pPr algn="ctr"/>
            <a:r>
              <a:rPr lang="en-GB" sz="3600" dirty="0">
                <a:solidFill>
                  <a:schemeClr val="tx1"/>
                </a:solidFill>
              </a:rPr>
              <a:t>12</a:t>
            </a:r>
            <a:r>
              <a:rPr lang="en-GB" sz="3600" baseline="30000" dirty="0">
                <a:solidFill>
                  <a:schemeClr val="tx1"/>
                </a:solidFill>
              </a:rPr>
              <a:t>th</a:t>
            </a:r>
            <a:r>
              <a:rPr lang="en-GB" sz="3600" dirty="0">
                <a:solidFill>
                  <a:schemeClr val="tx1"/>
                </a:solidFill>
              </a:rPr>
              <a:t> January to 16</a:t>
            </a:r>
            <a:r>
              <a:rPr lang="en-GB" sz="3600" baseline="30000" dirty="0">
                <a:solidFill>
                  <a:schemeClr val="tx1"/>
                </a:solidFill>
              </a:rPr>
              <a:t>th</a:t>
            </a:r>
            <a:r>
              <a:rPr lang="en-GB" sz="3600" dirty="0">
                <a:solidFill>
                  <a:schemeClr val="tx1"/>
                </a:solidFill>
              </a:rPr>
              <a:t> January 2026</a:t>
            </a:r>
          </a:p>
        </p:txBody>
      </p:sp>
      <p:pic>
        <p:nvPicPr>
          <p:cNvPr id="4" name="Picture 3"/>
          <p:cNvPicPr>
            <a:picLocks noChangeAspect="1"/>
          </p:cNvPicPr>
          <p:nvPr/>
        </p:nvPicPr>
        <p:blipFill>
          <a:blip r:embed="rId2"/>
          <a:stretch>
            <a:fillRect/>
          </a:stretch>
        </p:blipFill>
        <p:spPr>
          <a:xfrm>
            <a:off x="97155" y="5702786"/>
            <a:ext cx="3730994" cy="1020744"/>
          </a:xfrm>
          <a:prstGeom prst="rect">
            <a:avLst/>
          </a:prstGeom>
        </p:spPr>
      </p:pic>
    </p:spTree>
    <p:extLst>
      <p:ext uri="{BB962C8B-B14F-4D97-AF65-F5344CB8AC3E}">
        <p14:creationId xmlns:p14="http://schemas.microsoft.com/office/powerpoint/2010/main" val="29787017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30" y="112058"/>
            <a:ext cx="12095070" cy="6684667"/>
          </a:xfrm>
          <a:prstGeom prst="rect">
            <a:avLst/>
          </a:prstGeom>
        </p:spPr>
      </p:pic>
    </p:spTree>
    <p:extLst>
      <p:ext uri="{BB962C8B-B14F-4D97-AF65-F5344CB8AC3E}">
        <p14:creationId xmlns:p14="http://schemas.microsoft.com/office/powerpoint/2010/main" val="4552728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091595" cy="6709772"/>
          </a:xfrm>
          <a:prstGeom prst="rect">
            <a:avLst/>
          </a:prstGeom>
        </p:spPr>
      </p:pic>
    </p:spTree>
    <p:extLst>
      <p:ext uri="{BB962C8B-B14F-4D97-AF65-F5344CB8AC3E}">
        <p14:creationId xmlns:p14="http://schemas.microsoft.com/office/powerpoint/2010/main" val="9847465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45284" y="564496"/>
            <a:ext cx="11849493" cy="5750644"/>
          </a:xfrm>
          <a:prstGeom prst="rect">
            <a:avLst/>
          </a:prstGeom>
        </p:spPr>
      </p:pic>
    </p:spTree>
    <p:extLst>
      <p:ext uri="{BB962C8B-B14F-4D97-AF65-F5344CB8AC3E}">
        <p14:creationId xmlns:p14="http://schemas.microsoft.com/office/powerpoint/2010/main" val="7461320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5352" t="1117" r="2705" b="1117"/>
          <a:stretch/>
        </p:blipFill>
        <p:spPr>
          <a:xfrm>
            <a:off x="1301675" y="0"/>
            <a:ext cx="10732407" cy="6858000"/>
          </a:xfrm>
          <a:prstGeom prst="rect">
            <a:avLst/>
          </a:prstGeom>
        </p:spPr>
      </p:pic>
      <p:sp>
        <p:nvSpPr>
          <p:cNvPr id="6" name="Oval 5"/>
          <p:cNvSpPr/>
          <p:nvPr/>
        </p:nvSpPr>
        <p:spPr>
          <a:xfrm>
            <a:off x="5905948" y="1549101"/>
            <a:ext cx="1387737" cy="1097280"/>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57FC4023-0FBC-4F48-AD2F-0A9ACAD0860E}"/>
              </a:ext>
            </a:extLst>
          </p:cNvPr>
          <p:cNvSpPr txBox="1"/>
          <p:nvPr/>
        </p:nvSpPr>
        <p:spPr>
          <a:xfrm>
            <a:off x="157918" y="157793"/>
            <a:ext cx="2284207" cy="1815882"/>
          </a:xfrm>
          <a:prstGeom prst="rect">
            <a:avLst/>
          </a:prstGeom>
          <a:noFill/>
        </p:spPr>
        <p:txBody>
          <a:bodyPr wrap="square">
            <a:spAutoFit/>
          </a:bodyPr>
          <a:lstStyle/>
          <a:p>
            <a:r>
              <a:rPr lang="en-GB" sz="2800" dirty="0">
                <a:solidFill>
                  <a:schemeClr val="tx1"/>
                </a:solidFill>
              </a:rPr>
              <a:t>What does the Runway’s End site look like? </a:t>
            </a:r>
            <a:endParaRPr lang="en-GB" sz="2800" dirty="0"/>
          </a:p>
        </p:txBody>
      </p:sp>
    </p:spTree>
    <p:extLst>
      <p:ext uri="{BB962C8B-B14F-4D97-AF65-F5344CB8AC3E}">
        <p14:creationId xmlns:p14="http://schemas.microsoft.com/office/powerpoint/2010/main" val="2773088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b="19627"/>
          <a:stretch/>
        </p:blipFill>
        <p:spPr>
          <a:xfrm>
            <a:off x="200374" y="0"/>
            <a:ext cx="11990833" cy="5346551"/>
          </a:xfrm>
          <a:prstGeom prst="rect">
            <a:avLst/>
          </a:prstGeom>
        </p:spPr>
      </p:pic>
      <p:sp>
        <p:nvSpPr>
          <p:cNvPr id="5" name="TextBox 4"/>
          <p:cNvSpPr txBox="1"/>
          <p:nvPr/>
        </p:nvSpPr>
        <p:spPr>
          <a:xfrm>
            <a:off x="355002" y="5540189"/>
            <a:ext cx="8842786" cy="923330"/>
          </a:xfrm>
          <a:prstGeom prst="rect">
            <a:avLst/>
          </a:prstGeom>
          <a:noFill/>
        </p:spPr>
        <p:txBody>
          <a:bodyPr wrap="square" rtlCol="0">
            <a:spAutoFit/>
          </a:bodyPr>
          <a:lstStyle/>
          <a:p>
            <a:r>
              <a:rPr lang="en-GB" dirty="0"/>
              <a:t>Evening activities will be run by HWJS staff.</a:t>
            </a:r>
          </a:p>
          <a:p>
            <a:r>
              <a:rPr lang="en-GB" dirty="0"/>
              <a:t>These are likely to be a quiz, movie night, games night and an outdoor activity. </a:t>
            </a:r>
          </a:p>
          <a:p>
            <a:r>
              <a:rPr lang="en-GB" dirty="0"/>
              <a:t>These are subject to change and weather dependant.  </a:t>
            </a:r>
          </a:p>
        </p:txBody>
      </p:sp>
    </p:spTree>
    <p:extLst>
      <p:ext uri="{BB962C8B-B14F-4D97-AF65-F5344CB8AC3E}">
        <p14:creationId xmlns:p14="http://schemas.microsoft.com/office/powerpoint/2010/main" val="42946315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1"/>
            <a:ext cx="12192000" cy="2582587"/>
          </a:xfrm>
          <a:prstGeom prst="rect">
            <a:avLst/>
          </a:prstGeom>
        </p:spPr>
      </p:pic>
      <p:pic>
        <p:nvPicPr>
          <p:cNvPr id="6" name="Picture 5"/>
          <p:cNvPicPr>
            <a:picLocks noChangeAspect="1"/>
          </p:cNvPicPr>
          <p:nvPr/>
        </p:nvPicPr>
        <p:blipFill>
          <a:blip r:embed="rId3"/>
          <a:stretch>
            <a:fillRect/>
          </a:stretch>
        </p:blipFill>
        <p:spPr>
          <a:xfrm>
            <a:off x="361793" y="2730322"/>
            <a:ext cx="11468413" cy="3826362"/>
          </a:xfrm>
          <a:prstGeom prst="rect">
            <a:avLst/>
          </a:prstGeom>
        </p:spPr>
      </p:pic>
      <p:sp>
        <p:nvSpPr>
          <p:cNvPr id="2" name="Star: 5 Points 1">
            <a:extLst>
              <a:ext uri="{FF2B5EF4-FFF2-40B4-BE49-F238E27FC236}">
                <a16:creationId xmlns:a16="http://schemas.microsoft.com/office/drawing/2014/main" id="{4374414E-1E0E-4449-9C4B-8CB1F3658877}"/>
              </a:ext>
            </a:extLst>
          </p:cNvPr>
          <p:cNvSpPr/>
          <p:nvPr/>
        </p:nvSpPr>
        <p:spPr>
          <a:xfrm>
            <a:off x="516467" y="3826933"/>
            <a:ext cx="45719" cy="4571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Star: 5 Points 2">
            <a:extLst>
              <a:ext uri="{FF2B5EF4-FFF2-40B4-BE49-F238E27FC236}">
                <a16:creationId xmlns:a16="http://schemas.microsoft.com/office/drawing/2014/main" id="{3EA1A790-43C9-4B9F-B65A-3BBCAE7C839D}"/>
              </a:ext>
            </a:extLst>
          </p:cNvPr>
          <p:cNvSpPr/>
          <p:nvPr/>
        </p:nvSpPr>
        <p:spPr>
          <a:xfrm>
            <a:off x="7875428" y="4317392"/>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DCBC64FF-9C60-43CD-A58B-DA167D34A072}"/>
              </a:ext>
            </a:extLst>
          </p:cNvPr>
          <p:cNvSpPr/>
          <p:nvPr/>
        </p:nvSpPr>
        <p:spPr>
          <a:xfrm>
            <a:off x="2919210" y="5541834"/>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8C23621C-45C0-49EB-AB63-95771DC7516C}"/>
              </a:ext>
            </a:extLst>
          </p:cNvPr>
          <p:cNvSpPr/>
          <p:nvPr/>
        </p:nvSpPr>
        <p:spPr>
          <a:xfrm>
            <a:off x="3112393" y="4913722"/>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Star: 5 Points 8">
            <a:extLst>
              <a:ext uri="{FF2B5EF4-FFF2-40B4-BE49-F238E27FC236}">
                <a16:creationId xmlns:a16="http://schemas.microsoft.com/office/drawing/2014/main" id="{CCF4AA85-5A57-48F1-B3CF-97A19480E66B}"/>
              </a:ext>
            </a:extLst>
          </p:cNvPr>
          <p:cNvSpPr/>
          <p:nvPr/>
        </p:nvSpPr>
        <p:spPr>
          <a:xfrm>
            <a:off x="4771621" y="4901225"/>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Star: 5 Points 9">
            <a:extLst>
              <a:ext uri="{FF2B5EF4-FFF2-40B4-BE49-F238E27FC236}">
                <a16:creationId xmlns:a16="http://schemas.microsoft.com/office/drawing/2014/main" id="{F865A173-B8B4-4CD6-8C58-58D8CB1ACC20}"/>
              </a:ext>
            </a:extLst>
          </p:cNvPr>
          <p:cNvSpPr/>
          <p:nvPr/>
        </p:nvSpPr>
        <p:spPr>
          <a:xfrm>
            <a:off x="7489062" y="3633564"/>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tar: 5 Points 10">
            <a:extLst>
              <a:ext uri="{FF2B5EF4-FFF2-40B4-BE49-F238E27FC236}">
                <a16:creationId xmlns:a16="http://schemas.microsoft.com/office/drawing/2014/main" id="{57BDE355-2D13-4F44-B19D-D7E040C373AF}"/>
              </a:ext>
            </a:extLst>
          </p:cNvPr>
          <p:cNvSpPr/>
          <p:nvPr/>
        </p:nvSpPr>
        <p:spPr>
          <a:xfrm>
            <a:off x="10223677" y="3611957"/>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Star: 5 Points 11">
            <a:extLst>
              <a:ext uri="{FF2B5EF4-FFF2-40B4-BE49-F238E27FC236}">
                <a16:creationId xmlns:a16="http://schemas.microsoft.com/office/drawing/2014/main" id="{0F3869EA-0538-44C3-BD26-2D13D7C24AE7}"/>
              </a:ext>
            </a:extLst>
          </p:cNvPr>
          <p:cNvSpPr/>
          <p:nvPr/>
        </p:nvSpPr>
        <p:spPr>
          <a:xfrm>
            <a:off x="10084157" y="4302937"/>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tar: 5 Points 12">
            <a:extLst>
              <a:ext uri="{FF2B5EF4-FFF2-40B4-BE49-F238E27FC236}">
                <a16:creationId xmlns:a16="http://schemas.microsoft.com/office/drawing/2014/main" id="{8DEA518E-1491-4CFB-89BC-9F7046B68876}"/>
              </a:ext>
            </a:extLst>
          </p:cNvPr>
          <p:cNvSpPr/>
          <p:nvPr/>
        </p:nvSpPr>
        <p:spPr>
          <a:xfrm>
            <a:off x="10610043" y="4880328"/>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Star: 5 Points 13">
            <a:extLst>
              <a:ext uri="{FF2B5EF4-FFF2-40B4-BE49-F238E27FC236}">
                <a16:creationId xmlns:a16="http://schemas.microsoft.com/office/drawing/2014/main" id="{D50E6008-D0E4-49DE-A761-81B0D3588ADD}"/>
              </a:ext>
            </a:extLst>
          </p:cNvPr>
          <p:cNvSpPr/>
          <p:nvPr/>
        </p:nvSpPr>
        <p:spPr>
          <a:xfrm>
            <a:off x="5351170" y="3611957"/>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tar: 5 Points 14">
            <a:extLst>
              <a:ext uri="{FF2B5EF4-FFF2-40B4-BE49-F238E27FC236}">
                <a16:creationId xmlns:a16="http://schemas.microsoft.com/office/drawing/2014/main" id="{25D0C2EA-650B-435B-9A67-3C60E9838F41}"/>
              </a:ext>
            </a:extLst>
          </p:cNvPr>
          <p:cNvSpPr/>
          <p:nvPr/>
        </p:nvSpPr>
        <p:spPr>
          <a:xfrm>
            <a:off x="4964804" y="4302936"/>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Star: 5 Points 15">
            <a:extLst>
              <a:ext uri="{FF2B5EF4-FFF2-40B4-BE49-F238E27FC236}">
                <a16:creationId xmlns:a16="http://schemas.microsoft.com/office/drawing/2014/main" id="{4CA1426F-85D1-4973-A654-ACE327C89553}"/>
              </a:ext>
            </a:extLst>
          </p:cNvPr>
          <p:cNvSpPr/>
          <p:nvPr/>
        </p:nvSpPr>
        <p:spPr>
          <a:xfrm>
            <a:off x="8194180" y="5582210"/>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tar: 5 Points 16">
            <a:extLst>
              <a:ext uri="{FF2B5EF4-FFF2-40B4-BE49-F238E27FC236}">
                <a16:creationId xmlns:a16="http://schemas.microsoft.com/office/drawing/2014/main" id="{53E838CA-C248-48D6-8B78-0207D75CD221}"/>
              </a:ext>
            </a:extLst>
          </p:cNvPr>
          <p:cNvSpPr/>
          <p:nvPr/>
        </p:nvSpPr>
        <p:spPr>
          <a:xfrm>
            <a:off x="2399762" y="4302937"/>
            <a:ext cx="386366" cy="386737"/>
          </a:xfrm>
          <a:prstGeom prst="star5">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03888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76086"/>
            <a:ext cx="12113056" cy="6649071"/>
          </a:xfrm>
          <a:prstGeom prst="rect">
            <a:avLst/>
          </a:prstGeom>
        </p:spPr>
      </p:pic>
    </p:spTree>
    <p:extLst>
      <p:ext uri="{BB962C8B-B14F-4D97-AF65-F5344CB8AC3E}">
        <p14:creationId xmlns:p14="http://schemas.microsoft.com/office/powerpoint/2010/main" val="1421978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705075" y="0"/>
            <a:ext cx="6018455" cy="6929700"/>
          </a:xfrm>
          <a:prstGeom prst="rect">
            <a:avLst/>
          </a:prstGeom>
        </p:spPr>
      </p:pic>
      <p:sp>
        <p:nvSpPr>
          <p:cNvPr id="5" name="TextBox 4"/>
          <p:cNvSpPr txBox="1"/>
          <p:nvPr/>
        </p:nvSpPr>
        <p:spPr>
          <a:xfrm>
            <a:off x="1172584" y="1054249"/>
            <a:ext cx="5938221" cy="646331"/>
          </a:xfrm>
          <a:prstGeom prst="rect">
            <a:avLst/>
          </a:prstGeom>
          <a:noFill/>
        </p:spPr>
        <p:txBody>
          <a:bodyPr wrap="square" rtlCol="0">
            <a:spAutoFit/>
          </a:bodyPr>
          <a:lstStyle/>
          <a:p>
            <a:endParaRPr lang="en-GB" dirty="0"/>
          </a:p>
          <a:p>
            <a:endParaRPr lang="en-GB" dirty="0"/>
          </a:p>
        </p:txBody>
      </p:sp>
      <p:pic>
        <p:nvPicPr>
          <p:cNvPr id="3" name="Picture 2">
            <a:extLst>
              <a:ext uri="{FF2B5EF4-FFF2-40B4-BE49-F238E27FC236}">
                <a16:creationId xmlns:a16="http://schemas.microsoft.com/office/drawing/2014/main" id="{621DF6E9-EAD1-4AAD-95BA-08840E0529CF}"/>
              </a:ext>
            </a:extLst>
          </p:cNvPr>
          <p:cNvPicPr>
            <a:picLocks noChangeAspect="1"/>
          </p:cNvPicPr>
          <p:nvPr/>
        </p:nvPicPr>
        <p:blipFill>
          <a:blip r:embed="rId3"/>
          <a:stretch>
            <a:fillRect/>
          </a:stretch>
        </p:blipFill>
        <p:spPr>
          <a:xfrm>
            <a:off x="6257936" y="0"/>
            <a:ext cx="5517701" cy="2762635"/>
          </a:xfrm>
          <a:prstGeom prst="rect">
            <a:avLst/>
          </a:prstGeom>
        </p:spPr>
      </p:pic>
      <p:pic>
        <p:nvPicPr>
          <p:cNvPr id="7" name="Picture 6">
            <a:extLst>
              <a:ext uri="{FF2B5EF4-FFF2-40B4-BE49-F238E27FC236}">
                <a16:creationId xmlns:a16="http://schemas.microsoft.com/office/drawing/2014/main" id="{395747D2-B552-4125-B64F-FA03930F8815}"/>
              </a:ext>
            </a:extLst>
          </p:cNvPr>
          <p:cNvPicPr>
            <a:picLocks noChangeAspect="1"/>
          </p:cNvPicPr>
          <p:nvPr/>
        </p:nvPicPr>
        <p:blipFill>
          <a:blip r:embed="rId4"/>
          <a:stretch>
            <a:fillRect/>
          </a:stretch>
        </p:blipFill>
        <p:spPr>
          <a:xfrm>
            <a:off x="6096000" y="2762635"/>
            <a:ext cx="5996823" cy="2762635"/>
          </a:xfrm>
          <a:prstGeom prst="rect">
            <a:avLst/>
          </a:prstGeom>
        </p:spPr>
      </p:pic>
    </p:spTree>
    <p:extLst>
      <p:ext uri="{BB962C8B-B14F-4D97-AF65-F5344CB8AC3E}">
        <p14:creationId xmlns:p14="http://schemas.microsoft.com/office/powerpoint/2010/main" val="6857814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0385D49-2CD7-4CF7-93CD-ED2D0627E514}"/>
              </a:ext>
            </a:extLst>
          </p:cNvPr>
          <p:cNvPicPr>
            <a:picLocks noChangeAspect="1"/>
          </p:cNvPicPr>
          <p:nvPr/>
        </p:nvPicPr>
        <p:blipFill>
          <a:blip r:embed="rId2"/>
          <a:stretch>
            <a:fillRect/>
          </a:stretch>
        </p:blipFill>
        <p:spPr>
          <a:xfrm>
            <a:off x="964295" y="3054539"/>
            <a:ext cx="7448186" cy="3692164"/>
          </a:xfrm>
          <a:prstGeom prst="rect">
            <a:avLst/>
          </a:prstGeom>
        </p:spPr>
      </p:pic>
      <p:pic>
        <p:nvPicPr>
          <p:cNvPr id="7" name="Picture 6">
            <a:extLst>
              <a:ext uri="{FF2B5EF4-FFF2-40B4-BE49-F238E27FC236}">
                <a16:creationId xmlns:a16="http://schemas.microsoft.com/office/drawing/2014/main" id="{F1B2A007-796B-46AF-8D19-45E5ADE46306}"/>
              </a:ext>
            </a:extLst>
          </p:cNvPr>
          <p:cNvPicPr>
            <a:picLocks noChangeAspect="1"/>
          </p:cNvPicPr>
          <p:nvPr/>
        </p:nvPicPr>
        <p:blipFill>
          <a:blip r:embed="rId3"/>
          <a:stretch>
            <a:fillRect/>
          </a:stretch>
        </p:blipFill>
        <p:spPr>
          <a:xfrm>
            <a:off x="246937" y="111297"/>
            <a:ext cx="10320087" cy="3524787"/>
          </a:xfrm>
          <a:prstGeom prst="rect">
            <a:avLst/>
          </a:prstGeom>
        </p:spPr>
      </p:pic>
    </p:spTree>
    <p:extLst>
      <p:ext uri="{BB962C8B-B14F-4D97-AF65-F5344CB8AC3E}">
        <p14:creationId xmlns:p14="http://schemas.microsoft.com/office/powerpoint/2010/main" val="37022539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72073" y="0"/>
            <a:ext cx="7419409" cy="6858000"/>
          </a:xfrm>
          <a:prstGeom prst="rect">
            <a:avLst/>
          </a:prstGeom>
        </p:spPr>
      </p:pic>
      <p:sp>
        <p:nvSpPr>
          <p:cNvPr id="2" name="Rectangle 1"/>
          <p:cNvSpPr/>
          <p:nvPr/>
        </p:nvSpPr>
        <p:spPr>
          <a:xfrm>
            <a:off x="7228114" y="1525229"/>
            <a:ext cx="3280860" cy="3046988"/>
          </a:xfrm>
          <a:prstGeom prst="rect">
            <a:avLst/>
          </a:prstGeom>
        </p:spPr>
        <p:txBody>
          <a:bodyPr wrap="square">
            <a:spAutoFit/>
          </a:bodyPr>
          <a:lstStyle/>
          <a:p>
            <a:r>
              <a:rPr lang="en-GB" sz="3200" dirty="0"/>
              <a:t>This is a sample menu from Runway’s End. The menus are subject to change.</a:t>
            </a:r>
          </a:p>
        </p:txBody>
      </p:sp>
    </p:spTree>
    <p:extLst>
      <p:ext uri="{BB962C8B-B14F-4D97-AF65-F5344CB8AC3E}">
        <p14:creationId xmlns:p14="http://schemas.microsoft.com/office/powerpoint/2010/main" val="33900346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544" y="276113"/>
            <a:ext cx="5013462" cy="681318"/>
          </a:xfrm>
        </p:spPr>
        <p:txBody>
          <a:bodyPr/>
          <a:lstStyle/>
          <a:p>
            <a:r>
              <a:rPr lang="en-GB" dirty="0">
                <a:solidFill>
                  <a:schemeClr val="tx1"/>
                </a:solidFill>
              </a:rPr>
              <a:t>Kit and other items:</a:t>
            </a:r>
          </a:p>
        </p:txBody>
      </p:sp>
      <p:sp>
        <p:nvSpPr>
          <p:cNvPr id="3" name="Content Placeholder 2"/>
          <p:cNvSpPr>
            <a:spLocks noGrp="1"/>
          </p:cNvSpPr>
          <p:nvPr>
            <p:ph idx="1"/>
          </p:nvPr>
        </p:nvSpPr>
        <p:spPr>
          <a:xfrm>
            <a:off x="198819" y="1278462"/>
            <a:ext cx="9827308" cy="5364385"/>
          </a:xfrm>
        </p:spPr>
        <p:txBody>
          <a:bodyPr>
            <a:normAutofit fontScale="47500" lnSpcReduction="20000"/>
          </a:bodyPr>
          <a:lstStyle/>
          <a:p>
            <a:pPr lvl="0"/>
            <a:r>
              <a:rPr lang="en-GB" sz="4000" b="1" dirty="0"/>
              <a:t>Kit</a:t>
            </a:r>
            <a:r>
              <a:rPr lang="en-GB" sz="4000" dirty="0"/>
              <a:t> – please look closely at the kit list. All items need to be named. They must have </a:t>
            </a:r>
            <a:r>
              <a:rPr lang="en-GB" sz="4000"/>
              <a:t>a waterproof </a:t>
            </a:r>
            <a:r>
              <a:rPr lang="en-GB" sz="4000" dirty="0"/>
              <a:t>coat, warm clothes and appropriate footwear (old trainers for activities, indoor shoes/</a:t>
            </a:r>
            <a:r>
              <a:rPr lang="en-GB" sz="4000" b="1" dirty="0"/>
              <a:t>slippers</a:t>
            </a:r>
            <a:r>
              <a:rPr lang="en-GB" sz="4000" dirty="0"/>
              <a:t> plus a different pair of old shoes/water shoes for water activities).  Ideally kit should be in a soft bag due to space in the room – hard suitcases will not fit under the beds and there is no space to store them in the rooms. Please remember wash kit and towels.</a:t>
            </a:r>
          </a:p>
          <a:p>
            <a:pPr lvl="0"/>
            <a:r>
              <a:rPr lang="en-GB" sz="4000" b="1" dirty="0"/>
              <a:t>Packed lunch</a:t>
            </a:r>
            <a:r>
              <a:rPr lang="en-GB" sz="4000" dirty="0"/>
              <a:t> - the children WILL need a packed lunch for the first day.  Please can we ask that this is in a bag rather than a lunch box (so the lunch boxes don’t fester away all week!).</a:t>
            </a:r>
          </a:p>
          <a:p>
            <a:pPr lvl="0"/>
            <a:r>
              <a:rPr lang="en-GB" sz="4000" b="1" dirty="0"/>
              <a:t>Water bottle</a:t>
            </a:r>
            <a:r>
              <a:rPr lang="en-GB" sz="4000" dirty="0"/>
              <a:t> – a NAMED refillable bottle for the week.</a:t>
            </a:r>
          </a:p>
          <a:p>
            <a:pPr lvl="0"/>
            <a:r>
              <a:rPr lang="en-GB" sz="4000" b="1" dirty="0"/>
              <a:t>Small activity day bag</a:t>
            </a:r>
            <a:r>
              <a:rPr lang="en-GB" sz="4000" dirty="0"/>
              <a:t> – so that the children can store coats, water bottles </a:t>
            </a:r>
            <a:r>
              <a:rPr lang="en-GB" sz="4000" dirty="0" err="1"/>
              <a:t>etc</a:t>
            </a:r>
            <a:r>
              <a:rPr lang="en-GB" sz="4000" dirty="0"/>
              <a:t> during the activities. Their lunch can be in this bag for the first day.</a:t>
            </a:r>
          </a:p>
          <a:p>
            <a:pPr lvl="0"/>
            <a:r>
              <a:rPr lang="en-GB" sz="4000" b="1" dirty="0"/>
              <a:t>Bedding</a:t>
            </a:r>
            <a:r>
              <a:rPr lang="en-GB" sz="4000" dirty="0"/>
              <a:t> – children </a:t>
            </a:r>
            <a:r>
              <a:rPr lang="en-GB" sz="4000" b="1" dirty="0"/>
              <a:t>MUST</a:t>
            </a:r>
            <a:r>
              <a:rPr lang="en-GB" sz="4000" dirty="0"/>
              <a:t> bring bedding (sleeping bag, pillow &amp; single sheet).  Please make sure the bedding bag is named!</a:t>
            </a:r>
          </a:p>
          <a:p>
            <a:pPr lvl="0"/>
            <a:r>
              <a:rPr lang="en-GB" sz="4000" b="1" dirty="0"/>
              <a:t>Book </a:t>
            </a:r>
            <a:r>
              <a:rPr lang="en-GB" sz="4000" dirty="0"/>
              <a:t>– the children will need a book to read in bed before lights out.</a:t>
            </a:r>
          </a:p>
          <a:p>
            <a:pPr lvl="0"/>
            <a:r>
              <a:rPr lang="en-GB" sz="4000" b="1" dirty="0"/>
              <a:t>Torch</a:t>
            </a:r>
            <a:r>
              <a:rPr lang="en-GB" sz="4000" dirty="0"/>
              <a:t> – very important for evening activities outside</a:t>
            </a:r>
          </a:p>
          <a:p>
            <a:pPr lvl="0"/>
            <a:r>
              <a:rPr lang="en-GB" sz="4000" b="1" dirty="0"/>
              <a:t>Teddy!</a:t>
            </a:r>
            <a:endParaRPr lang="en-GB" sz="4000" dirty="0"/>
          </a:p>
          <a:p>
            <a:endParaRPr lang="en-GB" dirty="0"/>
          </a:p>
        </p:txBody>
      </p:sp>
    </p:spTree>
    <p:extLst>
      <p:ext uri="{BB962C8B-B14F-4D97-AF65-F5344CB8AC3E}">
        <p14:creationId xmlns:p14="http://schemas.microsoft.com/office/powerpoint/2010/main" val="1514567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What my child will NOT need</a:t>
            </a:r>
          </a:p>
        </p:txBody>
      </p:sp>
      <p:sp>
        <p:nvSpPr>
          <p:cNvPr id="3" name="Content Placeholder 2"/>
          <p:cNvSpPr>
            <a:spLocks noGrp="1"/>
          </p:cNvSpPr>
          <p:nvPr>
            <p:ph idx="1"/>
          </p:nvPr>
        </p:nvSpPr>
        <p:spPr>
          <a:xfrm>
            <a:off x="677333" y="1488613"/>
            <a:ext cx="10578801" cy="4332638"/>
          </a:xfrm>
        </p:spPr>
        <p:txBody>
          <a:bodyPr vert="horz" lIns="91440" tIns="45720" rIns="91440" bIns="45720" rtlCol="0" anchor="t">
            <a:normAutofit lnSpcReduction="10000"/>
          </a:bodyPr>
          <a:lstStyle/>
          <a:p>
            <a:r>
              <a:rPr lang="en-GB" sz="3200" dirty="0"/>
              <a:t>NO mobile phone </a:t>
            </a:r>
          </a:p>
          <a:p>
            <a:r>
              <a:rPr lang="en-GB" sz="3200" dirty="0"/>
              <a:t>NO money – there is nowhere to spend money while they are on-site </a:t>
            </a:r>
          </a:p>
          <a:p>
            <a:r>
              <a:rPr lang="en-GB" sz="3200" dirty="0"/>
              <a:t>NO electronic items – </a:t>
            </a:r>
            <a:r>
              <a:rPr lang="en-GB" sz="3200" dirty="0">
                <a:solidFill>
                  <a:srgbClr val="FF0000"/>
                </a:solidFill>
              </a:rPr>
              <a:t>except a torch</a:t>
            </a:r>
            <a:r>
              <a:rPr lang="en-GB" sz="3200" dirty="0"/>
              <a:t>. This will be useful in the evenings for some evening activities. </a:t>
            </a:r>
          </a:p>
          <a:p>
            <a:r>
              <a:rPr lang="en-GB" sz="3200" dirty="0"/>
              <a:t>Snacks, sweets or food of any kind other than the packed lunched on Monday.  Please be considerate of this as we have children with allergies. </a:t>
            </a:r>
          </a:p>
        </p:txBody>
      </p:sp>
    </p:spTree>
    <p:extLst>
      <p:ext uri="{BB962C8B-B14F-4D97-AF65-F5344CB8AC3E}">
        <p14:creationId xmlns:p14="http://schemas.microsoft.com/office/powerpoint/2010/main" val="1733863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Drop off and pick up arrangements</a:t>
            </a:r>
          </a:p>
        </p:txBody>
      </p:sp>
      <p:sp>
        <p:nvSpPr>
          <p:cNvPr id="3" name="Content Placeholder 2"/>
          <p:cNvSpPr>
            <a:spLocks noGrp="1"/>
          </p:cNvSpPr>
          <p:nvPr>
            <p:ph idx="1"/>
          </p:nvPr>
        </p:nvSpPr>
        <p:spPr>
          <a:xfrm>
            <a:off x="428698" y="1460048"/>
            <a:ext cx="9409968" cy="4788352"/>
          </a:xfrm>
        </p:spPr>
        <p:txBody>
          <a:bodyPr vert="horz" lIns="91440" tIns="45720" rIns="91440" bIns="45720" rtlCol="0" anchor="t">
            <a:normAutofit fontScale="85000" lnSpcReduction="20000"/>
          </a:bodyPr>
          <a:lstStyle/>
          <a:p>
            <a:r>
              <a:rPr lang="en-GB" sz="2400" dirty="0"/>
              <a:t>Children can bring bags into their classes from 8.45am. The children will then remain in class to be registered. </a:t>
            </a:r>
          </a:p>
          <a:p>
            <a:r>
              <a:rPr lang="en-GB" sz="2400" dirty="0"/>
              <a:t>Please ensure children are on time and arrive with everything they will need, including a packed lunch. They need to be dressed ready for outdoor activities.</a:t>
            </a:r>
          </a:p>
          <a:p>
            <a:r>
              <a:rPr lang="en-GB" sz="2400" dirty="0"/>
              <a:t>All medicines will need to be given to Mrs Knoll in the morning. There will be a table set up outside the Main office. Please make sure medicines are very clearly labelled.</a:t>
            </a:r>
          </a:p>
          <a:p>
            <a:r>
              <a:rPr lang="en-GB" sz="2400" dirty="0"/>
              <a:t>The coach will leave at 10am to arrive for a welcome briefing at the centre mid morning. You are welcome to wave the children off, however for safety reasons, you must be outside the carpark barrier. The first activity will be after their packed lunch. </a:t>
            </a:r>
            <a:endParaRPr lang="en-US" dirty="0"/>
          </a:p>
          <a:p>
            <a:r>
              <a:rPr lang="en-GB" sz="2400" dirty="0"/>
              <a:t>Pick up: We aim to be back at school around 2:45pm on Friday 16</a:t>
            </a:r>
            <a:r>
              <a:rPr lang="en-GB" sz="2400" baseline="30000" dirty="0"/>
              <a:t>th</a:t>
            </a:r>
            <a:r>
              <a:rPr lang="en-GB" sz="2400" dirty="0"/>
              <a:t> January. As always, the office will update you via text if there are any changes to our return journey. Children will be taken to the hall and you will collect them, their bags and any medicines from there. The children need to be checked out, so please be patient as this takes time. Siblings can also be collected.</a:t>
            </a:r>
          </a:p>
        </p:txBody>
      </p:sp>
    </p:spTree>
    <p:extLst>
      <p:ext uri="{BB962C8B-B14F-4D97-AF65-F5344CB8AC3E}">
        <p14:creationId xmlns:p14="http://schemas.microsoft.com/office/powerpoint/2010/main" val="286524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99504"/>
          </a:xfrm>
        </p:spPr>
        <p:txBody>
          <a:bodyPr/>
          <a:lstStyle/>
          <a:p>
            <a:r>
              <a:rPr lang="en-GB" u="sng" dirty="0"/>
              <a:t>What else do I need to know…</a:t>
            </a:r>
          </a:p>
        </p:txBody>
      </p:sp>
      <p:sp>
        <p:nvSpPr>
          <p:cNvPr id="3" name="Content Placeholder 2"/>
          <p:cNvSpPr>
            <a:spLocks noGrp="1"/>
          </p:cNvSpPr>
          <p:nvPr>
            <p:ph idx="1"/>
          </p:nvPr>
        </p:nvSpPr>
        <p:spPr>
          <a:xfrm>
            <a:off x="484150" y="1488613"/>
            <a:ext cx="10149983" cy="4759787"/>
          </a:xfrm>
        </p:spPr>
        <p:txBody>
          <a:bodyPr vert="horz" lIns="91440" tIns="45720" rIns="91440" bIns="45720" rtlCol="0" anchor="t">
            <a:normAutofit fontScale="85000" lnSpcReduction="20000"/>
          </a:bodyPr>
          <a:lstStyle/>
          <a:p>
            <a:r>
              <a:rPr lang="en-GB" sz="3200" dirty="0"/>
              <a:t>Medical and dietary requirement form (sent on TPT) to be completed by Monday 1</a:t>
            </a:r>
            <a:r>
              <a:rPr lang="en-GB" sz="3200" baseline="30000" dirty="0"/>
              <a:t>st</a:t>
            </a:r>
            <a:r>
              <a:rPr lang="en-GB" sz="3200" dirty="0"/>
              <a:t> December. </a:t>
            </a:r>
          </a:p>
          <a:p>
            <a:pPr marL="0" indent="0">
              <a:buNone/>
            </a:pPr>
            <a:r>
              <a:rPr lang="en-GB" sz="3200" dirty="0"/>
              <a:t>    This is so we can confirm meal requirements with the centre</a:t>
            </a:r>
          </a:p>
          <a:p>
            <a:pPr marL="0" indent="0">
              <a:buNone/>
            </a:pPr>
            <a:endParaRPr lang="en-GB" sz="3200" dirty="0"/>
          </a:p>
          <a:p>
            <a:r>
              <a:rPr lang="en-GB" sz="3200" dirty="0"/>
              <a:t>The deadline for final payments was 15</a:t>
            </a:r>
            <a:r>
              <a:rPr lang="en-GB" sz="3200" baseline="30000" dirty="0"/>
              <a:t>th</a:t>
            </a:r>
            <a:r>
              <a:rPr lang="en-GB" sz="3200" dirty="0"/>
              <a:t> November. Please contact the office via email if you require assistance with settling the final payments.</a:t>
            </a:r>
          </a:p>
          <a:p>
            <a:pPr marL="0" indent="0">
              <a:buNone/>
            </a:pPr>
            <a:r>
              <a:rPr lang="en-GB" sz="2600" dirty="0"/>
              <a:t>	</a:t>
            </a:r>
          </a:p>
          <a:p>
            <a:r>
              <a:rPr lang="en-GB" sz="3200" dirty="0"/>
              <a:t>If your child requires medication during the trip, a second form – ‘Consent to Administer’ – will be sent to you.  This will need to be completed by Friday 12</a:t>
            </a:r>
            <a:r>
              <a:rPr lang="en-GB" sz="3200" baseline="30000" dirty="0"/>
              <a:t>th</a:t>
            </a:r>
            <a:r>
              <a:rPr lang="en-GB" sz="3200" dirty="0"/>
              <a:t> December, in order for any prescription medication to be given to children by staff. </a:t>
            </a:r>
          </a:p>
        </p:txBody>
      </p:sp>
    </p:spTree>
    <p:extLst>
      <p:ext uri="{BB962C8B-B14F-4D97-AF65-F5344CB8AC3E}">
        <p14:creationId xmlns:p14="http://schemas.microsoft.com/office/powerpoint/2010/main" val="1300346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Extra information and reminders:</a:t>
            </a:r>
          </a:p>
        </p:txBody>
      </p:sp>
      <p:sp>
        <p:nvSpPr>
          <p:cNvPr id="3" name="Content Placeholder 2"/>
          <p:cNvSpPr>
            <a:spLocks noGrp="1"/>
          </p:cNvSpPr>
          <p:nvPr>
            <p:ph idx="1"/>
          </p:nvPr>
        </p:nvSpPr>
        <p:spPr>
          <a:xfrm>
            <a:off x="429908" y="1930400"/>
            <a:ext cx="9434854" cy="4318000"/>
          </a:xfrm>
        </p:spPr>
        <p:txBody>
          <a:bodyPr/>
          <a:lstStyle/>
          <a:p>
            <a:r>
              <a:rPr lang="en-GB" dirty="0"/>
              <a:t>If you would like any extra information about the centre, please visit </a:t>
            </a:r>
            <a:r>
              <a:rPr lang="en-GB" dirty="0">
                <a:hlinkClick r:id="rId2"/>
              </a:rPr>
              <a:t>https://www.hants.gov.uk/thingstodo/outdoorcentres/education/our-centres/runwaysend</a:t>
            </a:r>
            <a:r>
              <a:rPr lang="en-GB" dirty="0"/>
              <a:t> as they have a feature that allows you to tour the centre before you go! This is good to do with any children that may be worried about what the facilities look like. </a:t>
            </a:r>
          </a:p>
          <a:p>
            <a:r>
              <a:rPr lang="en-GB" dirty="0"/>
              <a:t>The kit list will be sent home. Please refer to this to see what your child will need during their week away. </a:t>
            </a:r>
          </a:p>
          <a:p>
            <a:r>
              <a:rPr lang="en-GB" dirty="0"/>
              <a:t>Bedding is required at this residential centre. All children will need to bring a pillow, sleeping bag and sheet with them to Runways End. </a:t>
            </a:r>
          </a:p>
          <a:p>
            <a:r>
              <a:rPr lang="en-GB" dirty="0"/>
              <a:t>If you have any specific questions, please speak to your child’s class teacher or Mrs Taft.</a:t>
            </a:r>
          </a:p>
        </p:txBody>
      </p:sp>
    </p:spTree>
    <p:extLst>
      <p:ext uri="{BB962C8B-B14F-4D97-AF65-F5344CB8AC3E}">
        <p14:creationId xmlns:p14="http://schemas.microsoft.com/office/powerpoint/2010/main" val="22720277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255</TotalTime>
  <Words>859</Words>
  <Application>Microsoft Office PowerPoint</Application>
  <PresentationFormat>Widescreen</PresentationFormat>
  <Paragraphs>41</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Trebuchet MS</vt:lpstr>
      <vt:lpstr>Wingdings 3</vt:lpstr>
      <vt:lpstr>Facet</vt:lpstr>
      <vt:lpstr>Hatch Warren Junior School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Kit and other items:</vt:lpstr>
      <vt:lpstr>What my child will NOT need</vt:lpstr>
      <vt:lpstr>Drop off and pick up arrangements</vt:lpstr>
      <vt:lpstr>What else do I need to know…</vt:lpstr>
      <vt:lpstr>Extra information and reminders: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Hatch Warren Junior School</dc:title>
  <dc:creator>Jessica Krawiec</dc:creator>
  <cp:lastModifiedBy>Beckie Taft</cp:lastModifiedBy>
  <cp:revision>48</cp:revision>
  <cp:lastPrinted>2025-11-26T10:16:06Z</cp:lastPrinted>
  <dcterms:created xsi:type="dcterms:W3CDTF">2023-01-20T09:22:15Z</dcterms:created>
  <dcterms:modified xsi:type="dcterms:W3CDTF">2025-11-26T10:23:55Z</dcterms:modified>
</cp:coreProperties>
</file>